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15"/>
  </p:notesMasterIdLst>
  <p:sldIdLst>
    <p:sldId id="600" r:id="rId5"/>
    <p:sldId id="590" r:id="rId6"/>
    <p:sldId id="599" r:id="rId7"/>
    <p:sldId id="597" r:id="rId8"/>
    <p:sldId id="595" r:id="rId9"/>
    <p:sldId id="592" r:id="rId10"/>
    <p:sldId id="593" r:id="rId11"/>
    <p:sldId id="594" r:id="rId12"/>
    <p:sldId id="596" r:id="rId13"/>
    <p:sldId id="598" r:id="rId14"/>
  </p:sldIdLst>
  <p:sldSz cx="12192000" cy="6858000"/>
  <p:notesSz cx="6858000" cy="9144000"/>
  <p:custShowLst>
    <p:custShow name="Frukostseminarie" id="0">
      <p:sldLst/>
    </p:custShow>
  </p:custShow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bin Battison" initials="RB" lastIdx="32" clrIdx="0"/>
  <p:cmAuthor id="2" name="Karin Gifvas" initials="KG" lastIdx="20" clrIdx="1">
    <p:extLst>
      <p:ext uri="{19B8F6BF-5375-455C-9EA6-DF929625EA0E}">
        <p15:presenceInfo xmlns:p15="http://schemas.microsoft.com/office/powerpoint/2012/main" userId="S::karin.gifvas@lexplore.com::7e755b90-fe58-4869-bf7a-de94beda01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292"/>
    <a:srgbClr val="4C6472"/>
    <a:srgbClr val="44A69C"/>
    <a:srgbClr val="00586F"/>
    <a:srgbClr val="060606"/>
    <a:srgbClr val="5E5E5E"/>
    <a:srgbClr val="F53347"/>
    <a:srgbClr val="F6E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Format med tema 1 - dekorfär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60"/>
  </p:normalViewPr>
  <p:slideViewPr>
    <p:cSldViewPr snapToGrid="0">
      <p:cViewPr varScale="1">
        <p:scale>
          <a:sx n="62" d="100"/>
          <a:sy n="62" d="100"/>
        </p:scale>
        <p:origin x="8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DBFF2-69B8-BC43-92B8-749036E47DF4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43C79-98BB-7E42-8DB6-CA5B27A52D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677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2036763"/>
            <a:ext cx="9144000" cy="2387600"/>
          </a:xfrm>
        </p:spPr>
        <p:txBody>
          <a:bodyPr anchor="b">
            <a:noAutofit/>
          </a:bodyPr>
          <a:lstStyle>
            <a:lvl1pPr algn="ctr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sv-SE"/>
              <a:t>Heading</a:t>
            </a:r>
            <a:endParaRPr lang="en-GB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723" y="4598162"/>
            <a:ext cx="5320553" cy="193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27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61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ABDF7F-45A1-6448-9ABC-08256DED0DDF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A24F0-62DF-CB43-A306-E4B9640BB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777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ABDF7F-45A1-6448-9ABC-08256DED0DDF}" type="datetimeFigureOut">
              <a:rPr lang="en-GB" smtClean="0"/>
              <a:t>24/03/2020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EA24F0-62DF-CB43-A306-E4B9640BBE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72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rut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b="1" i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10" name="Rektangel 9"/>
          <p:cNvSpPr/>
          <p:nvPr userDrawn="1"/>
        </p:nvSpPr>
        <p:spPr>
          <a:xfrm>
            <a:off x="838199" y="4630599"/>
            <a:ext cx="10515601" cy="16045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endParaRPr lang="en-GB" sz="400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8199" y="1593694"/>
            <a:ext cx="3262267" cy="2729948"/>
          </a:xfrm>
          <a:solidFill>
            <a:schemeClr val="accent2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5" name="Platshållare för text 3"/>
          <p:cNvSpPr>
            <a:spLocks noGrp="1"/>
          </p:cNvSpPr>
          <p:nvPr>
            <p:ph type="body" sz="half" idx="10" hasCustomPrompt="1"/>
          </p:nvPr>
        </p:nvSpPr>
        <p:spPr>
          <a:xfrm>
            <a:off x="8091533" y="1593694"/>
            <a:ext cx="3262267" cy="2729948"/>
          </a:xfrm>
          <a:solidFill>
            <a:schemeClr val="accent4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6" name="Platshållare för text 3"/>
          <p:cNvSpPr>
            <a:spLocks noGrp="1"/>
          </p:cNvSpPr>
          <p:nvPr>
            <p:ph type="body" sz="half" idx="11" hasCustomPrompt="1"/>
          </p:nvPr>
        </p:nvSpPr>
        <p:spPr>
          <a:xfrm>
            <a:off x="4405231" y="1593694"/>
            <a:ext cx="3381538" cy="2729948"/>
          </a:xfrm>
          <a:solidFill>
            <a:schemeClr val="accent3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7" name="Platshållare för text 3"/>
          <p:cNvSpPr>
            <a:spLocks noGrp="1"/>
          </p:cNvSpPr>
          <p:nvPr>
            <p:ph type="body" sz="half" idx="12" hasCustomPrompt="1"/>
          </p:nvPr>
        </p:nvSpPr>
        <p:spPr>
          <a:xfrm>
            <a:off x="838199" y="4630599"/>
            <a:ext cx="3262267" cy="1604550"/>
          </a:xfrm>
          <a:noFill/>
          <a:ln>
            <a:noFill/>
          </a:ln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</p:txBody>
      </p:sp>
      <p:sp>
        <p:nvSpPr>
          <p:cNvPr id="18" name="Platshållare för text 3"/>
          <p:cNvSpPr>
            <a:spLocks noGrp="1"/>
          </p:cNvSpPr>
          <p:nvPr>
            <p:ph type="body" sz="half" idx="13" hasCustomPrompt="1"/>
          </p:nvPr>
        </p:nvSpPr>
        <p:spPr>
          <a:xfrm>
            <a:off x="4524502" y="4630599"/>
            <a:ext cx="3262267" cy="1604550"/>
          </a:xfrm>
          <a:noFill/>
          <a:ln>
            <a:noFill/>
          </a:ln>
        </p:spPr>
        <p:txBody>
          <a:bodyPr tIns="46800" rIns="90000" anchor="ctr" anchorCtr="0">
            <a:noAutofit/>
          </a:bodyPr>
          <a:lstStyle>
            <a:lvl1pPr marL="0" indent="0" algn="l">
              <a:spcBef>
                <a:spcPts val="40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 charset="0"/>
                <a:ea typeface="Avenir Light" charset="0"/>
                <a:cs typeface="Avenir Light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9" name="Platshållare för text 3"/>
          <p:cNvSpPr>
            <a:spLocks noGrp="1"/>
          </p:cNvSpPr>
          <p:nvPr>
            <p:ph type="body" sz="half" idx="14" hasCustomPrompt="1"/>
          </p:nvPr>
        </p:nvSpPr>
        <p:spPr>
          <a:xfrm>
            <a:off x="8072546" y="4630599"/>
            <a:ext cx="3262267" cy="1604550"/>
          </a:xfrm>
          <a:noFill/>
          <a:ln>
            <a:noFill/>
          </a:ln>
        </p:spPr>
        <p:txBody>
          <a:bodyPr tIns="46800" rIns="90000" anchor="ctr" anchorCtr="0">
            <a:noAutofit/>
          </a:bodyPr>
          <a:lstStyle>
            <a:lvl1pPr marL="0" indent="0" algn="l">
              <a:spcBef>
                <a:spcPts val="40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ight" charset="0"/>
                <a:ea typeface="Avenir Light" charset="0"/>
                <a:cs typeface="Avenir Light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4839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s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v-SE"/>
              <a:t>Colors to </a:t>
            </a:r>
            <a:r>
              <a:rPr lang="sv-SE" err="1"/>
              <a:t>use</a:t>
            </a:r>
            <a:endParaRPr lang="en-GB"/>
          </a:p>
        </p:txBody>
      </p:sp>
      <p:sp>
        <p:nvSpPr>
          <p:cNvPr id="3" name="Rektangel 2"/>
          <p:cNvSpPr/>
          <p:nvPr userDrawn="1"/>
        </p:nvSpPr>
        <p:spPr>
          <a:xfrm>
            <a:off x="680484" y="2697125"/>
            <a:ext cx="1451344" cy="353355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ktangel 3"/>
          <p:cNvSpPr/>
          <p:nvPr userDrawn="1"/>
        </p:nvSpPr>
        <p:spPr>
          <a:xfrm>
            <a:off x="2280684" y="2697125"/>
            <a:ext cx="1451344" cy="353355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ktangel 4"/>
          <p:cNvSpPr/>
          <p:nvPr userDrawn="1"/>
        </p:nvSpPr>
        <p:spPr>
          <a:xfrm>
            <a:off x="3880884" y="2697125"/>
            <a:ext cx="1451344" cy="3533553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ktangel 5"/>
          <p:cNvSpPr/>
          <p:nvPr userDrawn="1"/>
        </p:nvSpPr>
        <p:spPr>
          <a:xfrm>
            <a:off x="5481084" y="2697125"/>
            <a:ext cx="1451344" cy="353355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ktangel 6"/>
          <p:cNvSpPr/>
          <p:nvPr userDrawn="1"/>
        </p:nvSpPr>
        <p:spPr>
          <a:xfrm>
            <a:off x="7081284" y="2697125"/>
            <a:ext cx="1451344" cy="353355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7"/>
          <p:cNvSpPr/>
          <p:nvPr userDrawn="1"/>
        </p:nvSpPr>
        <p:spPr>
          <a:xfrm>
            <a:off x="8681484" y="2697125"/>
            <a:ext cx="1451344" cy="353355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/>
          <p:cNvSpPr/>
          <p:nvPr userDrawn="1"/>
        </p:nvSpPr>
        <p:spPr>
          <a:xfrm>
            <a:off x="10281684" y="2697125"/>
            <a:ext cx="1451344" cy="353355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29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2036763"/>
            <a:ext cx="9144000" cy="2387600"/>
          </a:xfrm>
        </p:spPr>
        <p:txBody>
          <a:bodyPr anchor="ctr">
            <a:noAutofit/>
          </a:bodyPr>
          <a:lstStyle>
            <a:lvl1pPr algn="ctr">
              <a:defRPr sz="5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 err="1"/>
              <a:t>Heading</a:t>
            </a:r>
            <a:endParaRPr lang="en-GB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723" y="4598162"/>
            <a:ext cx="5320553" cy="193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45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 rubri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35462"/>
          </a:xfrm>
        </p:spPr>
        <p:txBody>
          <a:bodyPr anchor="ctr" anchorCtr="0">
            <a:noAutofit/>
          </a:bodyPr>
          <a:lstStyle>
            <a:lvl1pPr algn="ctr">
              <a:defRPr sz="5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671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1431893"/>
            <a:ext cx="10515600" cy="2517216"/>
          </a:xfrm>
        </p:spPr>
        <p:txBody>
          <a:bodyPr>
            <a:noAutofit/>
          </a:bodyPr>
          <a:lstStyle>
            <a:lvl1pPr marL="0" indent="0">
              <a:buNone/>
              <a:defRPr sz="1200" b="1" i="0" baseline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366713" indent="-254000">
              <a:tabLst/>
              <a:defRPr sz="1200">
                <a:solidFill>
                  <a:schemeClr val="tx1"/>
                </a:solidFill>
                <a:effectLst/>
              </a:defRPr>
            </a:lvl2pPr>
            <a:lvl3pPr marL="676275" indent="-254000">
              <a:tabLst/>
              <a:defRPr sz="1200">
                <a:solidFill>
                  <a:schemeClr val="tx1"/>
                </a:solidFill>
                <a:effectLst/>
              </a:defRPr>
            </a:lvl3pPr>
            <a:lvl4pPr marL="987425" indent="-254000">
              <a:tabLst/>
              <a:defRPr sz="1200">
                <a:solidFill>
                  <a:schemeClr val="tx1"/>
                </a:solidFill>
                <a:effectLst/>
              </a:defRPr>
            </a:lvl4pPr>
            <a:lvl5pPr marL="1296988" indent="-254000">
              <a:tabLst/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noProof="0" err="1"/>
              <a:t>Löptext</a:t>
            </a:r>
            <a:r>
              <a:rPr lang="en-US" noProof="0"/>
              <a:t> vid </a:t>
            </a:r>
            <a:r>
              <a:rPr lang="en-US" noProof="0" err="1"/>
              <a:t>större</a:t>
            </a:r>
            <a:r>
              <a:rPr lang="en-US" noProof="0"/>
              <a:t> </a:t>
            </a:r>
            <a:r>
              <a:rPr lang="en-US" noProof="0" err="1"/>
              <a:t>texter</a:t>
            </a:r>
            <a:endParaRPr lang="en-US" noProof="0"/>
          </a:p>
          <a:p>
            <a:pPr lvl="1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två</a:t>
            </a:r>
            <a:endParaRPr lang="en-US" noProof="0"/>
          </a:p>
          <a:p>
            <a:pPr lvl="2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tre</a:t>
            </a:r>
            <a:endParaRPr lang="en-US" noProof="0"/>
          </a:p>
          <a:p>
            <a:pPr lvl="3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fyra</a:t>
            </a:r>
            <a:endParaRPr lang="en-US" noProof="0"/>
          </a:p>
          <a:p>
            <a:pPr lvl="4"/>
            <a:r>
              <a:rPr lang="en-US" noProof="0" err="1"/>
              <a:t>Nivå</a:t>
            </a:r>
            <a:r>
              <a:rPr lang="en-US" noProof="0"/>
              <a:t> fem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0" y="6043613"/>
            <a:ext cx="12192000" cy="814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94" y="6294160"/>
            <a:ext cx="1232646" cy="447720"/>
          </a:xfrm>
          <a:prstGeom prst="rect">
            <a:avLst/>
          </a:prstGeom>
        </p:spPr>
      </p:pic>
      <p:sp>
        <p:nvSpPr>
          <p:cNvPr id="6" name="textruta 5"/>
          <p:cNvSpPr txBox="1"/>
          <p:nvPr userDrawn="1"/>
        </p:nvSpPr>
        <p:spPr>
          <a:xfrm>
            <a:off x="14991" y="6522448"/>
            <a:ext cx="1677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Internal use only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sz="half" idx="10"/>
          </p:nvPr>
        </p:nvSpPr>
        <p:spPr>
          <a:xfrm>
            <a:off x="838200" y="4484042"/>
            <a:ext cx="5181600" cy="151255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  <a:lvl2pPr>
              <a:defRPr sz="1200">
                <a:solidFill>
                  <a:schemeClr val="tx1"/>
                </a:solidFill>
                <a:effectLst/>
              </a:defRPr>
            </a:lvl2pPr>
            <a:lvl3pPr>
              <a:defRPr sz="1200">
                <a:solidFill>
                  <a:schemeClr val="tx1"/>
                </a:solidFill>
                <a:effectLst/>
              </a:defRPr>
            </a:lvl3pPr>
            <a:lvl4pPr>
              <a:defRPr sz="12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sz="half" idx="11"/>
          </p:nvPr>
        </p:nvSpPr>
        <p:spPr>
          <a:xfrm>
            <a:off x="6172200" y="4484042"/>
            <a:ext cx="5181600" cy="151255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  <a:lvl2pPr>
              <a:defRPr sz="1200">
                <a:solidFill>
                  <a:schemeClr val="tx1"/>
                </a:solidFill>
                <a:effectLst/>
              </a:defRPr>
            </a:lvl2pPr>
            <a:lvl3pPr>
              <a:defRPr sz="1200">
                <a:solidFill>
                  <a:schemeClr val="tx1"/>
                </a:solidFill>
                <a:effectLst/>
              </a:defRPr>
            </a:lvl3pPr>
            <a:lvl4pPr>
              <a:defRPr sz="12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1" name="Rektangel 10"/>
          <p:cNvSpPr/>
          <p:nvPr userDrawn="1"/>
        </p:nvSpPr>
        <p:spPr>
          <a:xfrm>
            <a:off x="838200" y="4170715"/>
            <a:ext cx="2945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b="1" i="0">
                <a:latin typeface="Avenir LT 65 Medium" panose="020B0A03020000020003" pitchFamily="34" charset="0"/>
                <a:ea typeface="Avenir Black" charset="0"/>
                <a:cs typeface="Avenir Black" charset="0"/>
              </a:rPr>
              <a:t>Enable the following advantages: </a:t>
            </a:r>
          </a:p>
        </p:txBody>
      </p:sp>
    </p:spTree>
    <p:extLst>
      <p:ext uri="{BB962C8B-B14F-4D97-AF65-F5344CB8AC3E}">
        <p14:creationId xmlns:p14="http://schemas.microsoft.com/office/powerpoint/2010/main" val="15801021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ant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1431893"/>
            <a:ext cx="10515600" cy="2517216"/>
          </a:xfrm>
        </p:spPr>
        <p:txBody>
          <a:bodyPr>
            <a:noAutofit/>
          </a:bodyPr>
          <a:lstStyle>
            <a:lvl1pPr marL="0" indent="0">
              <a:buNone/>
              <a:defRPr sz="1200" b="1" i="0" baseline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366713" indent="-254000">
              <a:tabLst/>
              <a:defRPr sz="1200">
                <a:solidFill>
                  <a:schemeClr val="tx1"/>
                </a:solidFill>
                <a:effectLst/>
              </a:defRPr>
            </a:lvl2pPr>
            <a:lvl3pPr marL="676275" indent="-254000">
              <a:tabLst/>
              <a:defRPr sz="1200">
                <a:solidFill>
                  <a:schemeClr val="tx1"/>
                </a:solidFill>
                <a:effectLst/>
              </a:defRPr>
            </a:lvl3pPr>
            <a:lvl4pPr marL="987425" indent="-254000">
              <a:tabLst/>
              <a:defRPr sz="1200">
                <a:solidFill>
                  <a:schemeClr val="tx1"/>
                </a:solidFill>
                <a:effectLst/>
              </a:defRPr>
            </a:lvl4pPr>
            <a:lvl5pPr marL="1296988" indent="-254000">
              <a:tabLst/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noProof="0" err="1"/>
              <a:t>Löptext</a:t>
            </a:r>
            <a:r>
              <a:rPr lang="en-US" noProof="0"/>
              <a:t> vid </a:t>
            </a:r>
            <a:r>
              <a:rPr lang="en-US" noProof="0" err="1"/>
              <a:t>större</a:t>
            </a:r>
            <a:r>
              <a:rPr lang="en-US" noProof="0"/>
              <a:t> </a:t>
            </a:r>
            <a:r>
              <a:rPr lang="en-US" noProof="0" err="1"/>
              <a:t>texter</a:t>
            </a:r>
            <a:endParaRPr lang="en-US" noProof="0"/>
          </a:p>
          <a:p>
            <a:pPr lvl="1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två</a:t>
            </a:r>
            <a:endParaRPr lang="en-US" noProof="0"/>
          </a:p>
          <a:p>
            <a:pPr lvl="2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tre</a:t>
            </a:r>
            <a:endParaRPr lang="en-US" noProof="0"/>
          </a:p>
          <a:p>
            <a:pPr lvl="3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fyra</a:t>
            </a:r>
            <a:endParaRPr lang="en-US" noProof="0"/>
          </a:p>
          <a:p>
            <a:pPr lvl="4"/>
            <a:r>
              <a:rPr lang="en-US" noProof="0" err="1"/>
              <a:t>Nivå</a:t>
            </a:r>
            <a:r>
              <a:rPr lang="en-US" noProof="0"/>
              <a:t> fem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0" y="6043613"/>
            <a:ext cx="12192000" cy="814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94" y="6294160"/>
            <a:ext cx="1232646" cy="447720"/>
          </a:xfrm>
          <a:prstGeom prst="rect">
            <a:avLst/>
          </a:prstGeom>
        </p:spPr>
      </p:pic>
      <p:sp>
        <p:nvSpPr>
          <p:cNvPr id="6" name="textruta 5"/>
          <p:cNvSpPr txBox="1"/>
          <p:nvPr userDrawn="1"/>
        </p:nvSpPr>
        <p:spPr>
          <a:xfrm>
            <a:off x="14991" y="6522448"/>
            <a:ext cx="1677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Internal use only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sz="half" idx="10"/>
          </p:nvPr>
        </p:nvSpPr>
        <p:spPr>
          <a:xfrm>
            <a:off x="838200" y="4484042"/>
            <a:ext cx="5181600" cy="151255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  <a:lvl2pPr>
              <a:defRPr sz="1200">
                <a:solidFill>
                  <a:schemeClr val="tx1"/>
                </a:solidFill>
                <a:effectLst/>
              </a:defRPr>
            </a:lvl2pPr>
            <a:lvl3pPr>
              <a:defRPr sz="1200">
                <a:solidFill>
                  <a:schemeClr val="tx1"/>
                </a:solidFill>
                <a:effectLst/>
              </a:defRPr>
            </a:lvl3pPr>
            <a:lvl4pPr>
              <a:defRPr sz="12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sz="half" idx="11"/>
          </p:nvPr>
        </p:nvSpPr>
        <p:spPr>
          <a:xfrm>
            <a:off x="6172200" y="4484042"/>
            <a:ext cx="5181600" cy="151255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  <a:lvl2pPr>
              <a:defRPr sz="1200">
                <a:solidFill>
                  <a:schemeClr val="tx1"/>
                </a:solidFill>
                <a:effectLst/>
              </a:defRPr>
            </a:lvl2pPr>
            <a:lvl3pPr>
              <a:defRPr sz="1200">
                <a:solidFill>
                  <a:schemeClr val="tx1"/>
                </a:solidFill>
                <a:effectLst/>
              </a:defRPr>
            </a:lvl3pPr>
            <a:lvl4pPr>
              <a:defRPr sz="12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1" name="Rektangel 10"/>
          <p:cNvSpPr/>
          <p:nvPr userDrawn="1"/>
        </p:nvSpPr>
        <p:spPr>
          <a:xfrm>
            <a:off x="838200" y="4170715"/>
            <a:ext cx="30288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b="1" i="0">
                <a:latin typeface="Avenir LT 65 Medium" panose="020B0A03020000020003" pitchFamily="34" charset="0"/>
                <a:ea typeface="Avenir Black" charset="0"/>
                <a:cs typeface="Avenir Black" charset="0"/>
              </a:rPr>
              <a:t>Enabled by the following features: </a:t>
            </a:r>
          </a:p>
        </p:txBody>
      </p:sp>
    </p:spTree>
    <p:extLst>
      <p:ext uri="{BB962C8B-B14F-4D97-AF65-F5344CB8AC3E}">
        <p14:creationId xmlns:p14="http://schemas.microsoft.com/office/powerpoint/2010/main" val="1889128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efi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 noProof="0"/>
              <a:t>Klicka här för att ändra mall för rubrikformat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1203462"/>
            <a:ext cx="10515600" cy="2745647"/>
          </a:xfrm>
        </p:spPr>
        <p:txBody>
          <a:bodyPr>
            <a:noAutofit/>
          </a:bodyPr>
          <a:lstStyle>
            <a:lvl1pPr marL="0" indent="0">
              <a:buNone/>
              <a:defRPr sz="1200" b="1" i="0" baseline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366713" indent="-254000">
              <a:tabLst/>
              <a:defRPr sz="1200">
                <a:solidFill>
                  <a:schemeClr val="tx1"/>
                </a:solidFill>
                <a:effectLst/>
              </a:defRPr>
            </a:lvl2pPr>
            <a:lvl3pPr marL="676275" indent="-254000">
              <a:tabLst/>
              <a:defRPr sz="1200">
                <a:solidFill>
                  <a:schemeClr val="tx1"/>
                </a:solidFill>
                <a:effectLst/>
              </a:defRPr>
            </a:lvl3pPr>
            <a:lvl4pPr marL="987425" indent="-254000">
              <a:tabLst/>
              <a:defRPr sz="1200">
                <a:solidFill>
                  <a:schemeClr val="tx1"/>
                </a:solidFill>
                <a:effectLst/>
              </a:defRPr>
            </a:lvl4pPr>
            <a:lvl5pPr marL="1296988" indent="-254000">
              <a:tabLst/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noProof="0" err="1"/>
              <a:t>Löptext</a:t>
            </a:r>
            <a:r>
              <a:rPr lang="en-US" noProof="0"/>
              <a:t> vid </a:t>
            </a:r>
            <a:r>
              <a:rPr lang="en-US" noProof="0" err="1"/>
              <a:t>större</a:t>
            </a:r>
            <a:r>
              <a:rPr lang="en-US" noProof="0"/>
              <a:t> </a:t>
            </a:r>
            <a:r>
              <a:rPr lang="en-US" noProof="0" err="1"/>
              <a:t>texter</a:t>
            </a:r>
            <a:endParaRPr lang="en-US" noProof="0"/>
          </a:p>
          <a:p>
            <a:pPr lvl="1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två</a:t>
            </a:r>
            <a:endParaRPr lang="en-US" noProof="0"/>
          </a:p>
          <a:p>
            <a:pPr lvl="2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tre</a:t>
            </a:r>
            <a:endParaRPr lang="en-US" noProof="0"/>
          </a:p>
          <a:p>
            <a:pPr lvl="3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fyra</a:t>
            </a:r>
            <a:endParaRPr lang="en-US" noProof="0"/>
          </a:p>
          <a:p>
            <a:pPr lvl="4"/>
            <a:r>
              <a:rPr lang="en-US" noProof="0" err="1"/>
              <a:t>Nivå</a:t>
            </a:r>
            <a:r>
              <a:rPr lang="en-US" noProof="0"/>
              <a:t> fem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0" y="6043613"/>
            <a:ext cx="12192000" cy="814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94" y="6294160"/>
            <a:ext cx="1232646" cy="447720"/>
          </a:xfrm>
          <a:prstGeom prst="rect">
            <a:avLst/>
          </a:prstGeom>
        </p:spPr>
      </p:pic>
      <p:sp>
        <p:nvSpPr>
          <p:cNvPr id="6" name="textruta 5"/>
          <p:cNvSpPr txBox="1"/>
          <p:nvPr userDrawn="1"/>
        </p:nvSpPr>
        <p:spPr>
          <a:xfrm>
            <a:off x="14991" y="6522448"/>
            <a:ext cx="1677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Internal use only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sz="half" idx="10"/>
          </p:nvPr>
        </p:nvSpPr>
        <p:spPr>
          <a:xfrm>
            <a:off x="1273214" y="4595148"/>
            <a:ext cx="4746585" cy="140144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2pPr>
            <a:lvl3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3pPr>
            <a:lvl4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4pPr>
            <a:lvl5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sz="half" idx="11"/>
          </p:nvPr>
        </p:nvSpPr>
        <p:spPr>
          <a:xfrm>
            <a:off x="6172200" y="4595148"/>
            <a:ext cx="5181600" cy="140144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2pPr>
            <a:lvl3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3pPr>
            <a:lvl4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4pPr>
            <a:lvl5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1" name="Rektangel 10"/>
          <p:cNvSpPr/>
          <p:nvPr userDrawn="1"/>
        </p:nvSpPr>
        <p:spPr>
          <a:xfrm>
            <a:off x="815049" y="4321188"/>
            <a:ext cx="3033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b="1" i="0">
                <a:latin typeface="Avenir LT 65 Medium" panose="020B0A03020000020003" pitchFamily="34" charset="0"/>
                <a:ea typeface="Avenir Black" charset="0"/>
                <a:cs typeface="Avenir Black" charset="0"/>
              </a:rPr>
              <a:t>Enabled by the following advantages: </a:t>
            </a:r>
          </a:p>
        </p:txBody>
      </p:sp>
    </p:spTree>
    <p:extLst>
      <p:ext uri="{BB962C8B-B14F-4D97-AF65-F5344CB8AC3E}">
        <p14:creationId xmlns:p14="http://schemas.microsoft.com/office/powerpoint/2010/main" val="96421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rubri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35462"/>
          </a:xfrm>
        </p:spPr>
        <p:txBody>
          <a:bodyPr anchor="ctr" anchorCtr="0">
            <a:noAutofit/>
          </a:bodyPr>
          <a:lstStyle>
            <a:lvl1pPr algn="ctr">
              <a:defRPr sz="8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891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t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pil 2"/>
          <p:cNvCxnSpPr/>
          <p:nvPr userDrawn="1"/>
        </p:nvCxnSpPr>
        <p:spPr>
          <a:xfrm flipV="1">
            <a:off x="6080785" y="1909823"/>
            <a:ext cx="30430" cy="4077614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k pil 3"/>
          <p:cNvCxnSpPr/>
          <p:nvPr userDrawn="1"/>
        </p:nvCxnSpPr>
        <p:spPr>
          <a:xfrm flipV="1">
            <a:off x="3344333" y="3948630"/>
            <a:ext cx="5503334" cy="1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838200" y="106330"/>
            <a:ext cx="10515600" cy="1050117"/>
          </a:xfrm>
        </p:spPr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333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pil 2"/>
          <p:cNvCxnSpPr/>
          <p:nvPr userDrawn="1"/>
        </p:nvCxnSpPr>
        <p:spPr>
          <a:xfrm flipV="1">
            <a:off x="1092095" y="1909823"/>
            <a:ext cx="30430" cy="4077614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k pil 3"/>
          <p:cNvCxnSpPr/>
          <p:nvPr userDrawn="1"/>
        </p:nvCxnSpPr>
        <p:spPr>
          <a:xfrm flipV="1">
            <a:off x="1092095" y="5987437"/>
            <a:ext cx="8688513" cy="1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838200" y="106330"/>
            <a:ext cx="10515600" cy="1050117"/>
          </a:xfrm>
        </p:spPr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322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 rut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b="1" i="0">
                <a:solidFill>
                  <a:schemeClr val="bg1"/>
                </a:solidFill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10" name="Rektangel 9"/>
          <p:cNvSpPr/>
          <p:nvPr userDrawn="1"/>
        </p:nvSpPr>
        <p:spPr>
          <a:xfrm>
            <a:off x="838199" y="4630599"/>
            <a:ext cx="10515601" cy="16045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endParaRPr lang="en-GB" sz="400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8199" y="1593694"/>
            <a:ext cx="3262267" cy="2729948"/>
          </a:xfrm>
          <a:solidFill>
            <a:schemeClr val="accent2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5" name="Platshållare för text 3"/>
          <p:cNvSpPr>
            <a:spLocks noGrp="1"/>
          </p:cNvSpPr>
          <p:nvPr>
            <p:ph type="body" sz="half" idx="10" hasCustomPrompt="1"/>
          </p:nvPr>
        </p:nvSpPr>
        <p:spPr>
          <a:xfrm>
            <a:off x="8091533" y="1593694"/>
            <a:ext cx="3262267" cy="2729948"/>
          </a:xfrm>
          <a:solidFill>
            <a:schemeClr val="accent4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6" name="Platshållare för text 3"/>
          <p:cNvSpPr>
            <a:spLocks noGrp="1"/>
          </p:cNvSpPr>
          <p:nvPr>
            <p:ph type="body" sz="half" idx="11" hasCustomPrompt="1"/>
          </p:nvPr>
        </p:nvSpPr>
        <p:spPr>
          <a:xfrm>
            <a:off x="4405231" y="1593694"/>
            <a:ext cx="3381538" cy="2729948"/>
          </a:xfrm>
          <a:solidFill>
            <a:schemeClr val="accent3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7" name="Platshållare för text 3"/>
          <p:cNvSpPr>
            <a:spLocks noGrp="1"/>
          </p:cNvSpPr>
          <p:nvPr>
            <p:ph type="body" sz="half" idx="12" hasCustomPrompt="1"/>
          </p:nvPr>
        </p:nvSpPr>
        <p:spPr>
          <a:xfrm>
            <a:off x="838199" y="4630599"/>
            <a:ext cx="3262267" cy="1604550"/>
          </a:xfrm>
          <a:noFill/>
          <a:ln>
            <a:noFill/>
          </a:ln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</p:txBody>
      </p:sp>
      <p:sp>
        <p:nvSpPr>
          <p:cNvPr id="18" name="Platshållare för text 3"/>
          <p:cNvSpPr>
            <a:spLocks noGrp="1"/>
          </p:cNvSpPr>
          <p:nvPr>
            <p:ph type="body" sz="half" idx="13" hasCustomPrompt="1"/>
          </p:nvPr>
        </p:nvSpPr>
        <p:spPr>
          <a:xfrm>
            <a:off x="4524502" y="4630599"/>
            <a:ext cx="3262267" cy="1604550"/>
          </a:xfrm>
          <a:noFill/>
          <a:ln>
            <a:noFill/>
          </a:ln>
        </p:spPr>
        <p:txBody>
          <a:bodyPr tIns="46800" rIns="90000" anchor="ctr" anchorCtr="0">
            <a:noAutofit/>
          </a:bodyPr>
          <a:lstStyle>
            <a:lvl1pPr marL="0" indent="0" algn="l">
              <a:spcBef>
                <a:spcPts val="40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35 Light" panose="020B0303020000020003" pitchFamily="34" charset="0"/>
                <a:ea typeface="Avenir LT 35 Light" panose="020B0303020000020003" pitchFamily="34" charset="0"/>
                <a:cs typeface="Avenir LT 35 Light" panose="020B0303020000020003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9" name="Platshållare för text 3"/>
          <p:cNvSpPr>
            <a:spLocks noGrp="1"/>
          </p:cNvSpPr>
          <p:nvPr>
            <p:ph type="body" sz="half" idx="14" hasCustomPrompt="1"/>
          </p:nvPr>
        </p:nvSpPr>
        <p:spPr>
          <a:xfrm>
            <a:off x="8072546" y="4630599"/>
            <a:ext cx="3262267" cy="1604550"/>
          </a:xfrm>
          <a:noFill/>
          <a:ln>
            <a:noFill/>
          </a:ln>
        </p:spPr>
        <p:txBody>
          <a:bodyPr tIns="46800" rIns="90000" anchor="ctr" anchorCtr="0">
            <a:noAutofit/>
          </a:bodyPr>
          <a:lstStyle>
            <a:lvl1pPr marL="0" indent="0" algn="l">
              <a:spcBef>
                <a:spcPts val="40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35 Light" panose="020B0303020000020003" pitchFamily="34" charset="0"/>
                <a:ea typeface="Avenir LT 35 Light" panose="020B0303020000020003" pitchFamily="34" charset="0"/>
                <a:cs typeface="Avenir LT 35 Light" panose="020B0303020000020003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1808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urs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v-SE"/>
              <a:t>Colors to </a:t>
            </a:r>
            <a:r>
              <a:rPr lang="sv-SE" err="1"/>
              <a:t>use</a:t>
            </a:r>
            <a:endParaRPr lang="en-GB"/>
          </a:p>
        </p:txBody>
      </p:sp>
      <p:sp>
        <p:nvSpPr>
          <p:cNvPr id="3" name="Rektangel 2"/>
          <p:cNvSpPr/>
          <p:nvPr userDrawn="1"/>
        </p:nvSpPr>
        <p:spPr>
          <a:xfrm>
            <a:off x="680484" y="2697125"/>
            <a:ext cx="1451344" cy="353355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ktangel 3"/>
          <p:cNvSpPr/>
          <p:nvPr userDrawn="1"/>
        </p:nvSpPr>
        <p:spPr>
          <a:xfrm>
            <a:off x="2280684" y="2697125"/>
            <a:ext cx="1451344" cy="353355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ktangel 4"/>
          <p:cNvSpPr/>
          <p:nvPr userDrawn="1"/>
        </p:nvSpPr>
        <p:spPr>
          <a:xfrm>
            <a:off x="3880884" y="2697125"/>
            <a:ext cx="1451344" cy="3533553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ktangel 5"/>
          <p:cNvSpPr/>
          <p:nvPr userDrawn="1"/>
        </p:nvSpPr>
        <p:spPr>
          <a:xfrm>
            <a:off x="5481084" y="2697125"/>
            <a:ext cx="1451344" cy="353355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ktangel 6"/>
          <p:cNvSpPr/>
          <p:nvPr userDrawn="1"/>
        </p:nvSpPr>
        <p:spPr>
          <a:xfrm>
            <a:off x="7081284" y="2697125"/>
            <a:ext cx="1451344" cy="353355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7"/>
          <p:cNvSpPr/>
          <p:nvPr userDrawn="1"/>
        </p:nvSpPr>
        <p:spPr>
          <a:xfrm>
            <a:off x="8681484" y="2697125"/>
            <a:ext cx="1451344" cy="353355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/>
          <p:cNvSpPr/>
          <p:nvPr userDrawn="1"/>
        </p:nvSpPr>
        <p:spPr>
          <a:xfrm>
            <a:off x="10281684" y="2697125"/>
            <a:ext cx="1451344" cy="353355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825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524000" y="2036763"/>
            <a:ext cx="9144000" cy="2387600"/>
          </a:xfrm>
        </p:spPr>
        <p:txBody>
          <a:bodyPr anchor="ctr">
            <a:noAutofit/>
          </a:bodyPr>
          <a:lstStyle>
            <a:lvl1pPr algn="ctr">
              <a:defRPr sz="5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 err="1"/>
              <a:t>Heading</a:t>
            </a:r>
            <a:endParaRPr lang="en-GB"/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723" y="4598162"/>
            <a:ext cx="5320553" cy="193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01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or rubri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335462"/>
          </a:xfrm>
        </p:spPr>
        <p:txBody>
          <a:bodyPr anchor="ctr" anchorCtr="0">
            <a:noAutofit/>
          </a:bodyPr>
          <a:lstStyle>
            <a:lvl1pPr algn="ctr">
              <a:defRPr sz="5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 noProof="0"/>
              <a:t>Klicka här för att ändra format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1431893"/>
            <a:ext cx="10515600" cy="2517216"/>
          </a:xfrm>
        </p:spPr>
        <p:txBody>
          <a:bodyPr>
            <a:noAutofit/>
          </a:bodyPr>
          <a:lstStyle>
            <a:lvl1pPr marL="0" indent="0">
              <a:buNone/>
              <a:defRPr sz="1200" b="1" i="0" baseline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366713" indent="-254000">
              <a:tabLst/>
              <a:defRPr sz="1200">
                <a:solidFill>
                  <a:schemeClr val="tx1"/>
                </a:solidFill>
                <a:effectLst/>
              </a:defRPr>
            </a:lvl2pPr>
            <a:lvl3pPr marL="676275" indent="-254000">
              <a:tabLst/>
              <a:defRPr sz="1200">
                <a:solidFill>
                  <a:schemeClr val="tx1"/>
                </a:solidFill>
                <a:effectLst/>
              </a:defRPr>
            </a:lvl3pPr>
            <a:lvl4pPr marL="987425" indent="-254000">
              <a:tabLst/>
              <a:defRPr sz="1200">
                <a:solidFill>
                  <a:schemeClr val="tx1"/>
                </a:solidFill>
                <a:effectLst/>
              </a:defRPr>
            </a:lvl4pPr>
            <a:lvl5pPr marL="1296988" indent="-254000">
              <a:tabLst/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noProof="0" err="1"/>
              <a:t>Löptext</a:t>
            </a:r>
            <a:r>
              <a:rPr lang="en-US" noProof="0"/>
              <a:t> vid </a:t>
            </a:r>
            <a:r>
              <a:rPr lang="en-US" noProof="0" err="1"/>
              <a:t>större</a:t>
            </a:r>
            <a:r>
              <a:rPr lang="en-US" noProof="0"/>
              <a:t> </a:t>
            </a:r>
            <a:r>
              <a:rPr lang="en-US" noProof="0" err="1"/>
              <a:t>texter</a:t>
            </a:r>
            <a:endParaRPr lang="en-US" noProof="0"/>
          </a:p>
          <a:p>
            <a:pPr lvl="1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två</a:t>
            </a:r>
            <a:endParaRPr lang="en-US" noProof="0"/>
          </a:p>
          <a:p>
            <a:pPr lvl="2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tre</a:t>
            </a:r>
            <a:endParaRPr lang="en-US" noProof="0"/>
          </a:p>
          <a:p>
            <a:pPr lvl="3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fyra</a:t>
            </a:r>
            <a:endParaRPr lang="en-US" noProof="0"/>
          </a:p>
          <a:p>
            <a:pPr lvl="4"/>
            <a:r>
              <a:rPr lang="en-US" noProof="0" err="1"/>
              <a:t>Nivå</a:t>
            </a:r>
            <a:r>
              <a:rPr lang="en-US" noProof="0"/>
              <a:t> fem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0" y="6043613"/>
            <a:ext cx="12192000" cy="814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94" y="6294160"/>
            <a:ext cx="1232646" cy="447720"/>
          </a:xfrm>
          <a:prstGeom prst="rect">
            <a:avLst/>
          </a:prstGeom>
        </p:spPr>
      </p:pic>
      <p:sp>
        <p:nvSpPr>
          <p:cNvPr id="6" name="textruta 5"/>
          <p:cNvSpPr txBox="1"/>
          <p:nvPr userDrawn="1"/>
        </p:nvSpPr>
        <p:spPr>
          <a:xfrm>
            <a:off x="14991" y="6522448"/>
            <a:ext cx="1677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Internal use only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sz="half" idx="10"/>
          </p:nvPr>
        </p:nvSpPr>
        <p:spPr>
          <a:xfrm>
            <a:off x="838200" y="4484042"/>
            <a:ext cx="5181600" cy="151255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  <a:lvl2pPr>
              <a:defRPr sz="1200">
                <a:solidFill>
                  <a:schemeClr val="tx1"/>
                </a:solidFill>
                <a:effectLst/>
              </a:defRPr>
            </a:lvl2pPr>
            <a:lvl3pPr>
              <a:defRPr sz="1200">
                <a:solidFill>
                  <a:schemeClr val="tx1"/>
                </a:solidFill>
                <a:effectLst/>
              </a:defRPr>
            </a:lvl3pPr>
            <a:lvl4pPr>
              <a:defRPr sz="12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sz="half" idx="11"/>
          </p:nvPr>
        </p:nvSpPr>
        <p:spPr>
          <a:xfrm>
            <a:off x="6172200" y="4484042"/>
            <a:ext cx="5181600" cy="151255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  <a:lvl2pPr>
              <a:defRPr sz="1200">
                <a:solidFill>
                  <a:schemeClr val="tx1"/>
                </a:solidFill>
                <a:effectLst/>
              </a:defRPr>
            </a:lvl2pPr>
            <a:lvl3pPr>
              <a:defRPr sz="1200">
                <a:solidFill>
                  <a:schemeClr val="tx1"/>
                </a:solidFill>
                <a:effectLst/>
              </a:defRPr>
            </a:lvl3pPr>
            <a:lvl4pPr>
              <a:defRPr sz="12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1" name="Rektangel 10"/>
          <p:cNvSpPr/>
          <p:nvPr userDrawn="1"/>
        </p:nvSpPr>
        <p:spPr>
          <a:xfrm>
            <a:off x="838200" y="4170715"/>
            <a:ext cx="29450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b="1" i="0">
                <a:latin typeface="Avenir LT 65 Medium" panose="020B0A03020000020003" pitchFamily="34" charset="0"/>
                <a:ea typeface="Avenir Black" charset="0"/>
                <a:cs typeface="Avenir Black" charset="0"/>
              </a:rPr>
              <a:t>Enable the following advantages: 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t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 noProof="0"/>
              <a:t>Klicka här för att ändra format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1431893"/>
            <a:ext cx="10515600" cy="2517216"/>
          </a:xfrm>
        </p:spPr>
        <p:txBody>
          <a:bodyPr>
            <a:noAutofit/>
          </a:bodyPr>
          <a:lstStyle>
            <a:lvl1pPr marL="0" indent="0">
              <a:buNone/>
              <a:defRPr sz="1200" b="1" i="0" baseline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366713" indent="-254000">
              <a:tabLst/>
              <a:defRPr sz="1200">
                <a:solidFill>
                  <a:schemeClr val="tx1"/>
                </a:solidFill>
                <a:effectLst/>
              </a:defRPr>
            </a:lvl2pPr>
            <a:lvl3pPr marL="676275" indent="-254000">
              <a:tabLst/>
              <a:defRPr sz="1200">
                <a:solidFill>
                  <a:schemeClr val="tx1"/>
                </a:solidFill>
                <a:effectLst/>
              </a:defRPr>
            </a:lvl3pPr>
            <a:lvl4pPr marL="987425" indent="-254000">
              <a:tabLst/>
              <a:defRPr sz="1200">
                <a:solidFill>
                  <a:schemeClr val="tx1"/>
                </a:solidFill>
                <a:effectLst/>
              </a:defRPr>
            </a:lvl4pPr>
            <a:lvl5pPr marL="1296988" indent="-254000">
              <a:tabLst/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noProof="0" err="1"/>
              <a:t>Löptext</a:t>
            </a:r>
            <a:r>
              <a:rPr lang="en-US" noProof="0"/>
              <a:t> vid </a:t>
            </a:r>
            <a:r>
              <a:rPr lang="en-US" noProof="0" err="1"/>
              <a:t>större</a:t>
            </a:r>
            <a:r>
              <a:rPr lang="en-US" noProof="0"/>
              <a:t> </a:t>
            </a:r>
            <a:r>
              <a:rPr lang="en-US" noProof="0" err="1"/>
              <a:t>texter</a:t>
            </a:r>
            <a:endParaRPr lang="en-US" noProof="0"/>
          </a:p>
          <a:p>
            <a:pPr lvl="1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två</a:t>
            </a:r>
            <a:endParaRPr lang="en-US" noProof="0"/>
          </a:p>
          <a:p>
            <a:pPr lvl="2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tre</a:t>
            </a:r>
            <a:endParaRPr lang="en-US" noProof="0"/>
          </a:p>
          <a:p>
            <a:pPr lvl="3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fyra</a:t>
            </a:r>
            <a:endParaRPr lang="en-US" noProof="0"/>
          </a:p>
          <a:p>
            <a:pPr lvl="4"/>
            <a:r>
              <a:rPr lang="en-US" noProof="0" err="1"/>
              <a:t>Nivå</a:t>
            </a:r>
            <a:r>
              <a:rPr lang="en-US" noProof="0"/>
              <a:t> fem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0" y="6043613"/>
            <a:ext cx="12192000" cy="814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94" y="6294160"/>
            <a:ext cx="1232646" cy="447720"/>
          </a:xfrm>
          <a:prstGeom prst="rect">
            <a:avLst/>
          </a:prstGeom>
        </p:spPr>
      </p:pic>
      <p:sp>
        <p:nvSpPr>
          <p:cNvPr id="6" name="textruta 5"/>
          <p:cNvSpPr txBox="1"/>
          <p:nvPr userDrawn="1"/>
        </p:nvSpPr>
        <p:spPr>
          <a:xfrm>
            <a:off x="14991" y="6522448"/>
            <a:ext cx="1677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Internal use only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sz="half" idx="10"/>
          </p:nvPr>
        </p:nvSpPr>
        <p:spPr>
          <a:xfrm>
            <a:off x="838200" y="4484042"/>
            <a:ext cx="5181600" cy="151255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  <a:lvl2pPr>
              <a:defRPr sz="1200">
                <a:solidFill>
                  <a:schemeClr val="tx1"/>
                </a:solidFill>
                <a:effectLst/>
              </a:defRPr>
            </a:lvl2pPr>
            <a:lvl3pPr>
              <a:defRPr sz="1200">
                <a:solidFill>
                  <a:schemeClr val="tx1"/>
                </a:solidFill>
                <a:effectLst/>
              </a:defRPr>
            </a:lvl3pPr>
            <a:lvl4pPr>
              <a:defRPr sz="12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sz="half" idx="11"/>
          </p:nvPr>
        </p:nvSpPr>
        <p:spPr>
          <a:xfrm>
            <a:off x="6172200" y="4484042"/>
            <a:ext cx="5181600" cy="1512556"/>
          </a:xfrm>
        </p:spPr>
        <p:txBody>
          <a:bodyPr>
            <a:noAutofit/>
          </a:bodyPr>
          <a:lstStyle>
            <a:lvl1pPr>
              <a:defRPr sz="1200">
                <a:solidFill>
                  <a:schemeClr val="tx1"/>
                </a:solidFill>
                <a:effectLst/>
              </a:defRPr>
            </a:lvl1pPr>
            <a:lvl2pPr>
              <a:defRPr sz="1200">
                <a:solidFill>
                  <a:schemeClr val="tx1"/>
                </a:solidFill>
                <a:effectLst/>
              </a:defRPr>
            </a:lvl2pPr>
            <a:lvl3pPr>
              <a:defRPr sz="1200">
                <a:solidFill>
                  <a:schemeClr val="tx1"/>
                </a:solidFill>
                <a:effectLst/>
              </a:defRPr>
            </a:lvl3pPr>
            <a:lvl4pPr>
              <a:defRPr sz="1200">
                <a:solidFill>
                  <a:schemeClr val="tx1"/>
                </a:solidFill>
                <a:effectLst/>
              </a:defRPr>
            </a:lvl4pPr>
            <a:lvl5pPr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1" name="Rektangel 10"/>
          <p:cNvSpPr/>
          <p:nvPr userDrawn="1"/>
        </p:nvSpPr>
        <p:spPr>
          <a:xfrm>
            <a:off x="838200" y="4170715"/>
            <a:ext cx="30288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b="1" i="0">
                <a:latin typeface="Avenir LT 65 Medium" panose="020B0A03020000020003" pitchFamily="34" charset="0"/>
                <a:ea typeface="Avenir Black" charset="0"/>
                <a:cs typeface="Avenir Black" charset="0"/>
              </a:rPr>
              <a:t>Enabled by the following features: 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efi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 noProof="0"/>
              <a:t>Klicka här för att ändra format</a:t>
            </a:r>
            <a:endParaRPr lang="en-US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1203462"/>
            <a:ext cx="10515600" cy="2745647"/>
          </a:xfrm>
        </p:spPr>
        <p:txBody>
          <a:bodyPr>
            <a:noAutofit/>
          </a:bodyPr>
          <a:lstStyle>
            <a:lvl1pPr marL="0" indent="0">
              <a:buNone/>
              <a:defRPr sz="1200" b="1" i="0" baseline="0">
                <a:solidFill>
                  <a:schemeClr val="tx1"/>
                </a:solidFill>
                <a:effectLst/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366713" indent="-254000">
              <a:tabLst/>
              <a:defRPr sz="1200">
                <a:solidFill>
                  <a:schemeClr val="tx1"/>
                </a:solidFill>
                <a:effectLst/>
              </a:defRPr>
            </a:lvl2pPr>
            <a:lvl3pPr marL="676275" indent="-254000">
              <a:tabLst/>
              <a:defRPr sz="1200">
                <a:solidFill>
                  <a:schemeClr val="tx1"/>
                </a:solidFill>
                <a:effectLst/>
              </a:defRPr>
            </a:lvl3pPr>
            <a:lvl4pPr marL="987425" indent="-254000">
              <a:tabLst/>
              <a:defRPr sz="1200">
                <a:solidFill>
                  <a:schemeClr val="tx1"/>
                </a:solidFill>
                <a:effectLst/>
              </a:defRPr>
            </a:lvl4pPr>
            <a:lvl5pPr marL="1296988" indent="-254000">
              <a:tabLst/>
              <a:defRPr sz="12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noProof="0" err="1"/>
              <a:t>Löptext</a:t>
            </a:r>
            <a:r>
              <a:rPr lang="en-US" noProof="0"/>
              <a:t> vid </a:t>
            </a:r>
            <a:r>
              <a:rPr lang="en-US" noProof="0" err="1"/>
              <a:t>större</a:t>
            </a:r>
            <a:r>
              <a:rPr lang="en-US" noProof="0"/>
              <a:t> </a:t>
            </a:r>
            <a:r>
              <a:rPr lang="en-US" noProof="0" err="1"/>
              <a:t>texter</a:t>
            </a:r>
            <a:endParaRPr lang="en-US" noProof="0"/>
          </a:p>
          <a:p>
            <a:pPr lvl="1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två</a:t>
            </a:r>
            <a:endParaRPr lang="en-US" noProof="0"/>
          </a:p>
          <a:p>
            <a:pPr lvl="2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tre</a:t>
            </a:r>
            <a:endParaRPr lang="en-US" noProof="0"/>
          </a:p>
          <a:p>
            <a:pPr lvl="3"/>
            <a:r>
              <a:rPr lang="en-US" noProof="0" err="1"/>
              <a:t>Nivå</a:t>
            </a:r>
            <a:r>
              <a:rPr lang="en-US" noProof="0"/>
              <a:t> </a:t>
            </a:r>
            <a:r>
              <a:rPr lang="en-US" noProof="0" err="1"/>
              <a:t>fyra</a:t>
            </a:r>
            <a:endParaRPr lang="en-US" noProof="0"/>
          </a:p>
          <a:p>
            <a:pPr lvl="4"/>
            <a:r>
              <a:rPr lang="en-US" noProof="0" err="1"/>
              <a:t>Nivå</a:t>
            </a:r>
            <a:r>
              <a:rPr lang="en-US" noProof="0"/>
              <a:t> fem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0" y="6043613"/>
            <a:ext cx="12192000" cy="8143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94" y="6294160"/>
            <a:ext cx="1232646" cy="447720"/>
          </a:xfrm>
          <a:prstGeom prst="rect">
            <a:avLst/>
          </a:prstGeom>
        </p:spPr>
      </p:pic>
      <p:sp>
        <p:nvSpPr>
          <p:cNvPr id="6" name="textruta 5"/>
          <p:cNvSpPr txBox="1"/>
          <p:nvPr userDrawn="1"/>
        </p:nvSpPr>
        <p:spPr>
          <a:xfrm>
            <a:off x="14991" y="6522448"/>
            <a:ext cx="1677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i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Internal use only</a:t>
            </a:r>
          </a:p>
        </p:txBody>
      </p:sp>
      <p:sp>
        <p:nvSpPr>
          <p:cNvPr id="9" name="Platshållare för innehåll 2"/>
          <p:cNvSpPr>
            <a:spLocks noGrp="1"/>
          </p:cNvSpPr>
          <p:nvPr>
            <p:ph sz="half" idx="10"/>
          </p:nvPr>
        </p:nvSpPr>
        <p:spPr>
          <a:xfrm>
            <a:off x="1273214" y="4595148"/>
            <a:ext cx="4746585" cy="140144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2pPr>
            <a:lvl3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3pPr>
            <a:lvl4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4pPr>
            <a:lvl5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sz="half" idx="11"/>
          </p:nvPr>
        </p:nvSpPr>
        <p:spPr>
          <a:xfrm>
            <a:off x="6172200" y="4595148"/>
            <a:ext cx="5181600" cy="1401449"/>
          </a:xfrm>
        </p:spPr>
        <p:txBody>
          <a:bodyPr>
            <a:noAutofit/>
          </a:bodyPr>
          <a:lstStyle>
            <a:lvl1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1pPr>
            <a:lvl2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2pPr>
            <a:lvl3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3pPr>
            <a:lvl4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4pPr>
            <a:lvl5pPr>
              <a:spcBef>
                <a:spcPts val="300"/>
              </a:spcBef>
              <a:defRPr sz="1200" b="0" i="0">
                <a:solidFill>
                  <a:schemeClr val="tx1"/>
                </a:solidFill>
                <a:effectLst/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/>
          </a:p>
        </p:txBody>
      </p:sp>
      <p:sp>
        <p:nvSpPr>
          <p:cNvPr id="11" name="Rektangel 10"/>
          <p:cNvSpPr/>
          <p:nvPr userDrawn="1"/>
        </p:nvSpPr>
        <p:spPr>
          <a:xfrm>
            <a:off x="815049" y="4321188"/>
            <a:ext cx="3033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Arial" charset="0"/>
              <a:buNone/>
            </a:pPr>
            <a:r>
              <a:rPr lang="en-US" sz="1200" b="1" i="0">
                <a:latin typeface="Avenir LT 65 Medium" panose="020B0A03020000020003" pitchFamily="34" charset="0"/>
                <a:ea typeface="Avenir Black" charset="0"/>
                <a:cs typeface="Avenir Black" charset="0"/>
              </a:rPr>
              <a:t>Enabled by the following advantages: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t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pil 2"/>
          <p:cNvCxnSpPr/>
          <p:nvPr userDrawn="1"/>
        </p:nvCxnSpPr>
        <p:spPr>
          <a:xfrm flipV="1">
            <a:off x="6080785" y="1909823"/>
            <a:ext cx="30430" cy="4077614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k pil 3"/>
          <p:cNvCxnSpPr/>
          <p:nvPr userDrawn="1"/>
        </p:nvCxnSpPr>
        <p:spPr>
          <a:xfrm flipV="1">
            <a:off x="3344333" y="3948630"/>
            <a:ext cx="5503334" cy="1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838200" y="106330"/>
            <a:ext cx="10515600" cy="1050117"/>
          </a:xfrm>
        </p:spPr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6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22244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  <a:lvl2pPr marL="12700" indent="0" algn="ctr">
              <a:buNone/>
              <a:tabLst/>
              <a:defRPr sz="20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996718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pil 2"/>
          <p:cNvCxnSpPr/>
          <p:nvPr userDrawn="1"/>
        </p:nvCxnSpPr>
        <p:spPr>
          <a:xfrm flipV="1">
            <a:off x="1092095" y="1909823"/>
            <a:ext cx="30430" cy="4077614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Rak pil 3"/>
          <p:cNvCxnSpPr/>
          <p:nvPr userDrawn="1"/>
        </p:nvCxnSpPr>
        <p:spPr>
          <a:xfrm flipV="1">
            <a:off x="1092095" y="5987437"/>
            <a:ext cx="8688513" cy="1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838200" y="106330"/>
            <a:ext cx="10515600" cy="1050117"/>
          </a:xfrm>
        </p:spPr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 ruto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 algn="ctr">
              <a:defRPr b="1" i="0">
                <a:solidFill>
                  <a:schemeClr val="bg1"/>
                </a:solidFill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10" name="Rektangel 9"/>
          <p:cNvSpPr/>
          <p:nvPr userDrawn="1"/>
        </p:nvSpPr>
        <p:spPr>
          <a:xfrm>
            <a:off x="838199" y="4630599"/>
            <a:ext cx="10515601" cy="16045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rtlCol="0" anchor="t" anchorCtr="0"/>
          <a:lstStyle/>
          <a:p>
            <a:endParaRPr lang="en-GB" sz="400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4" name="Platshållare för text 3"/>
          <p:cNvSpPr>
            <a:spLocks noGrp="1"/>
          </p:cNvSpPr>
          <p:nvPr>
            <p:ph type="body" sz="half" idx="2" hasCustomPrompt="1"/>
          </p:nvPr>
        </p:nvSpPr>
        <p:spPr>
          <a:xfrm>
            <a:off x="838199" y="1593694"/>
            <a:ext cx="3262267" cy="2729948"/>
          </a:xfrm>
          <a:solidFill>
            <a:schemeClr val="accent2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5" name="Platshållare för text 3"/>
          <p:cNvSpPr>
            <a:spLocks noGrp="1"/>
          </p:cNvSpPr>
          <p:nvPr>
            <p:ph type="body" sz="half" idx="10" hasCustomPrompt="1"/>
          </p:nvPr>
        </p:nvSpPr>
        <p:spPr>
          <a:xfrm>
            <a:off x="8091533" y="1593694"/>
            <a:ext cx="3262267" cy="2729948"/>
          </a:xfrm>
          <a:solidFill>
            <a:schemeClr val="accent4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6" name="Platshållare för text 3"/>
          <p:cNvSpPr>
            <a:spLocks noGrp="1"/>
          </p:cNvSpPr>
          <p:nvPr>
            <p:ph type="body" sz="half" idx="11" hasCustomPrompt="1"/>
          </p:nvPr>
        </p:nvSpPr>
        <p:spPr>
          <a:xfrm>
            <a:off x="4405231" y="1593694"/>
            <a:ext cx="3381538" cy="2729948"/>
          </a:xfrm>
          <a:solidFill>
            <a:schemeClr val="accent3"/>
          </a:solidFill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0" indent="0" algn="ctr">
              <a:spcBef>
                <a:spcPts val="400"/>
              </a:spcBef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  <a:p>
            <a:pPr lvl="1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7" name="Platshållare för text 3"/>
          <p:cNvSpPr>
            <a:spLocks noGrp="1"/>
          </p:cNvSpPr>
          <p:nvPr>
            <p:ph type="body" sz="half" idx="12" hasCustomPrompt="1"/>
          </p:nvPr>
        </p:nvSpPr>
        <p:spPr>
          <a:xfrm>
            <a:off x="838199" y="4630599"/>
            <a:ext cx="3262267" cy="1604550"/>
          </a:xfrm>
          <a:noFill/>
          <a:ln>
            <a:noFill/>
          </a:ln>
        </p:spPr>
        <p:txBody>
          <a:bodyPr tIns="684000">
            <a:noAutofit/>
          </a:bodyPr>
          <a:lstStyle>
            <a:lvl1pPr marL="0" indent="0" algn="ctr">
              <a:spcAft>
                <a:spcPts val="2400"/>
              </a:spcAft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65 Medium" panose="020B0A03020000020003" pitchFamily="34" charset="0"/>
                <a:ea typeface="Avenir LT 65 Medium" panose="020B0A03020000020003" pitchFamily="34" charset="0"/>
                <a:cs typeface="Avenir LT 65 Medium" panose="020B0A03020000020003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Header</a:t>
            </a:r>
            <a:endParaRPr lang="sv-SE"/>
          </a:p>
        </p:txBody>
      </p:sp>
      <p:sp>
        <p:nvSpPr>
          <p:cNvPr id="18" name="Platshållare för text 3"/>
          <p:cNvSpPr>
            <a:spLocks noGrp="1"/>
          </p:cNvSpPr>
          <p:nvPr>
            <p:ph type="body" sz="half" idx="13" hasCustomPrompt="1"/>
          </p:nvPr>
        </p:nvSpPr>
        <p:spPr>
          <a:xfrm>
            <a:off x="4524502" y="4630599"/>
            <a:ext cx="3262267" cy="1604550"/>
          </a:xfrm>
          <a:noFill/>
          <a:ln>
            <a:noFill/>
          </a:ln>
        </p:spPr>
        <p:txBody>
          <a:bodyPr tIns="46800" rIns="90000" anchor="ctr" anchorCtr="0">
            <a:noAutofit/>
          </a:bodyPr>
          <a:lstStyle>
            <a:lvl1pPr marL="0" indent="0" algn="l">
              <a:spcBef>
                <a:spcPts val="40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35 Light" panose="020B0303020000020003" pitchFamily="34" charset="0"/>
                <a:ea typeface="Avenir LT 35 Light" panose="020B0303020000020003" pitchFamily="34" charset="0"/>
                <a:cs typeface="Avenir LT 35 Light" panose="020B0303020000020003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  <p:sp>
        <p:nvSpPr>
          <p:cNvPr id="19" name="Platshållare för text 3"/>
          <p:cNvSpPr>
            <a:spLocks noGrp="1"/>
          </p:cNvSpPr>
          <p:nvPr>
            <p:ph type="body" sz="half" idx="14" hasCustomPrompt="1"/>
          </p:nvPr>
        </p:nvSpPr>
        <p:spPr>
          <a:xfrm>
            <a:off x="8072546" y="4630599"/>
            <a:ext cx="3262267" cy="1604550"/>
          </a:xfrm>
          <a:noFill/>
          <a:ln>
            <a:noFill/>
          </a:ln>
        </p:spPr>
        <p:txBody>
          <a:bodyPr tIns="46800" rIns="90000" anchor="ctr" anchorCtr="0">
            <a:noAutofit/>
          </a:bodyPr>
          <a:lstStyle>
            <a:lvl1pPr marL="0" indent="0" algn="l">
              <a:spcBef>
                <a:spcPts val="40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35 Light" panose="020B0303020000020003" pitchFamily="34" charset="0"/>
                <a:ea typeface="Avenir LT 35 Light" panose="020B0303020000020003" pitchFamily="34" charset="0"/>
                <a:cs typeface="Avenir LT 35 Light" panose="020B0303020000020003" pitchFamily="34" charset="0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err="1"/>
              <a:t>Sub</a:t>
            </a:r>
            <a:r>
              <a:rPr lang="sv-SE"/>
              <a:t> </a:t>
            </a:r>
            <a:r>
              <a:rPr lang="sv-SE" err="1"/>
              <a:t>header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5127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urs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v-SE"/>
              <a:t>Colors to </a:t>
            </a:r>
            <a:r>
              <a:rPr lang="sv-SE" err="1"/>
              <a:t>use</a:t>
            </a:r>
            <a:endParaRPr lang="en-GB"/>
          </a:p>
        </p:txBody>
      </p:sp>
      <p:sp>
        <p:nvSpPr>
          <p:cNvPr id="3" name="Rektangel 2"/>
          <p:cNvSpPr/>
          <p:nvPr userDrawn="1"/>
        </p:nvSpPr>
        <p:spPr>
          <a:xfrm>
            <a:off x="680484" y="2697125"/>
            <a:ext cx="1451344" cy="353355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ktangel 3"/>
          <p:cNvSpPr/>
          <p:nvPr userDrawn="1"/>
        </p:nvSpPr>
        <p:spPr>
          <a:xfrm>
            <a:off x="2280684" y="2697125"/>
            <a:ext cx="1451344" cy="353355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ktangel 4"/>
          <p:cNvSpPr/>
          <p:nvPr userDrawn="1"/>
        </p:nvSpPr>
        <p:spPr>
          <a:xfrm>
            <a:off x="3880884" y="2697125"/>
            <a:ext cx="1451344" cy="3533553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ktangel 5"/>
          <p:cNvSpPr/>
          <p:nvPr userDrawn="1"/>
        </p:nvSpPr>
        <p:spPr>
          <a:xfrm>
            <a:off x="5481084" y="2697125"/>
            <a:ext cx="1451344" cy="353355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ktangel 6"/>
          <p:cNvSpPr/>
          <p:nvPr userDrawn="1"/>
        </p:nvSpPr>
        <p:spPr>
          <a:xfrm>
            <a:off x="7081284" y="2697125"/>
            <a:ext cx="1451344" cy="353355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7"/>
          <p:cNvSpPr/>
          <p:nvPr userDrawn="1"/>
        </p:nvSpPr>
        <p:spPr>
          <a:xfrm>
            <a:off x="8681484" y="2697125"/>
            <a:ext cx="1451344" cy="353355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/>
          <p:cNvSpPr/>
          <p:nvPr userDrawn="1"/>
        </p:nvSpPr>
        <p:spPr>
          <a:xfrm>
            <a:off x="10281684" y="2697125"/>
            <a:ext cx="1451344" cy="353355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4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37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entrerad list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12700" indent="0" algn="ctr">
              <a:buNone/>
              <a:tabLst/>
              <a:defRPr sz="2000">
                <a:solidFill>
                  <a:schemeClr val="bg1"/>
                </a:solidFill>
              </a:defRPr>
            </a:lvl2pPr>
            <a:lvl3pPr marL="12700" indent="0" algn="ctr">
              <a:buNone/>
              <a:tabLst/>
              <a:defRPr sz="2000">
                <a:solidFill>
                  <a:schemeClr val="bg1"/>
                </a:solidFill>
              </a:defRPr>
            </a:lvl3pPr>
            <a:lvl4pPr marL="12700" indent="0" algn="ctr">
              <a:buNone/>
              <a:tabLst/>
              <a:defRPr sz="2000">
                <a:solidFill>
                  <a:schemeClr val="bg1"/>
                </a:solidFill>
              </a:defRPr>
            </a:lvl4pPr>
            <a:lvl5pPr marL="12700" indent="0" algn="ctr">
              <a:buNone/>
              <a:tabLst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240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öp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tx1"/>
                </a:solidFill>
                <a:effectLst/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1431893"/>
            <a:ext cx="10515600" cy="4368832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effectLst/>
              </a:defRPr>
            </a:lvl1pPr>
            <a:lvl2pPr marL="366713" indent="-254000">
              <a:tabLst/>
              <a:defRPr sz="2000">
                <a:solidFill>
                  <a:schemeClr val="tx1"/>
                </a:solidFill>
                <a:effectLst/>
              </a:defRPr>
            </a:lvl2pPr>
            <a:lvl3pPr marL="676275" indent="-254000">
              <a:tabLst/>
              <a:defRPr sz="2000">
                <a:solidFill>
                  <a:schemeClr val="tx1"/>
                </a:solidFill>
                <a:effectLst/>
              </a:defRPr>
            </a:lvl3pPr>
            <a:lvl4pPr marL="987425" indent="-254000">
              <a:tabLst/>
              <a:defRPr sz="2000">
                <a:solidFill>
                  <a:schemeClr val="tx1"/>
                </a:solidFill>
                <a:effectLst/>
              </a:defRPr>
            </a:lvl4pPr>
            <a:lvl5pPr marL="1296988" indent="-254000">
              <a:tabLst/>
              <a:defRPr sz="20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sv-SE"/>
              <a:t>Löptext vid större texter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Rektangel 6"/>
          <p:cNvSpPr/>
          <p:nvPr userDrawn="1"/>
        </p:nvSpPr>
        <p:spPr>
          <a:xfrm>
            <a:off x="0" y="6043613"/>
            <a:ext cx="12192000" cy="8143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94" y="6294160"/>
            <a:ext cx="1232646" cy="4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9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506071"/>
            <a:ext cx="5181600" cy="4670892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506071"/>
            <a:ext cx="5181600" cy="4670892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94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106330"/>
            <a:ext cx="10515600" cy="105011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418805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242717"/>
            <a:ext cx="5157787" cy="394694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418805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lack" charset="0"/>
                <a:ea typeface="Avenir Black" charset="0"/>
                <a:cs typeface="Avenir Black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242717"/>
            <a:ext cx="5183188" cy="394694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30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942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tif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106330"/>
            <a:ext cx="10515600" cy="1050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506071"/>
            <a:ext cx="10515600" cy="4670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1094" y="6294160"/>
            <a:ext cx="1232646" cy="44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649" r:id="rId24"/>
    <p:sldLayoutId id="2147483661" r:id="rId25"/>
    <p:sldLayoutId id="2147483673" r:id="rId26"/>
    <p:sldLayoutId id="2147483671" r:id="rId27"/>
    <p:sldLayoutId id="2147483674" r:id="rId28"/>
    <p:sldLayoutId id="2147483666" r:id="rId29"/>
    <p:sldLayoutId id="2147483668" r:id="rId30"/>
    <p:sldLayoutId id="2147483658" r:id="rId31"/>
    <p:sldLayoutId id="2147483665" r:id="rId3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venir Black" charset="0"/>
          <a:ea typeface="Avenir Black" charset="0"/>
          <a:cs typeface="Avenir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b="0" i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venir Light" charset="0"/>
          <a:ea typeface="Avenir Light" charset="0"/>
          <a:cs typeface="Avenir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venir Light" charset="0"/>
          <a:ea typeface="Avenir Light" charset="0"/>
          <a:cs typeface="Avenir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venir Light" charset="0"/>
          <a:ea typeface="Avenir Light" charset="0"/>
          <a:cs typeface="Avenir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venir Light" charset="0"/>
          <a:ea typeface="Avenir Light" charset="0"/>
          <a:cs typeface="Avenir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venir Light" charset="0"/>
          <a:ea typeface="Avenir Light" charset="0"/>
          <a:cs typeface="Avenir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NA_6dX-u6w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no/photo/1210148" TargetMode="External"/><Relationship Id="rId7" Type="http://schemas.openxmlformats.org/officeDocument/2006/relationships/hyperlink" Target="https://pxhere.com/sv/photo/1199244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hyperlink" Target="https://pixabay.com/en/hat-sun-hat-sun-protection-2337886/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://www.larandelek.se/matlagnig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rplay.se/serie/207348-bokstavshissen" TargetMode="External"/><Relationship Id="rId7" Type="http://schemas.openxmlformats.org/officeDocument/2006/relationships/hyperlink" Target="https://urplay.se/serie/203067-lasa-med-karaoke" TargetMode="External"/><Relationship Id="rId2" Type="http://schemas.openxmlformats.org/officeDocument/2006/relationships/hyperlink" Target="https://sverigesradio.se/barnradion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rplay.se/serie/202808-lasa-med" TargetMode="External"/><Relationship Id="rId5" Type="http://schemas.openxmlformats.org/officeDocument/2006/relationships/hyperlink" Target="https://sverigesradio.se/novellklubbenibarnradion" TargetMode="External"/><Relationship Id="rId4" Type="http://schemas.openxmlformats.org/officeDocument/2006/relationships/hyperlink" Target="https://urplay.se/serie/180225-lassug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4D78F62-078B-4056-8812-991DA604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2410"/>
            <a:ext cx="10515600" cy="375447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sv-SE" sz="8800" dirty="0">
                <a:effectLst/>
                <a:latin typeface="Avenir LT 65 Medium" panose="020B0A03020000020003" pitchFamily="34" charset="0"/>
              </a:rPr>
              <a:t>Välkommen</a:t>
            </a:r>
            <a:br>
              <a:rPr lang="sv-SE" sz="8800" dirty="0">
                <a:effectLst/>
                <a:latin typeface="Avenir LT 65 Medium" panose="020B0A03020000020003" pitchFamily="34" charset="0"/>
              </a:rPr>
            </a:br>
            <a:br>
              <a:rPr lang="sv-SE" dirty="0"/>
            </a:br>
            <a:r>
              <a:rPr lang="sv-SE" sz="4800" dirty="0">
                <a:effectLst/>
              </a:rPr>
              <a:t>- nyckel till kunskap</a:t>
            </a:r>
            <a:br>
              <a:rPr lang="sv-SE" sz="4800" dirty="0">
                <a:effectLst/>
              </a:rPr>
            </a:br>
            <a:br>
              <a:rPr lang="sv-SE" dirty="0"/>
            </a:br>
            <a:endParaRPr lang="sv-SE" dirty="0"/>
          </a:p>
        </p:txBody>
      </p:sp>
      <p:pic>
        <p:nvPicPr>
          <p:cNvPr id="5" name="Bildobjekt 4" descr="En bild som visar person, gräs, utomhus, sitter&#10;&#10;Automatiskt genererad beskrivning">
            <a:extLst>
              <a:ext uri="{FF2B5EF4-FFF2-40B4-BE49-F238E27FC236}">
                <a16:creationId xmlns:a16="http://schemas.microsoft.com/office/drawing/2014/main" id="{0DB05797-DCD5-4EF3-99BE-E02E08EB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413" y="3894402"/>
            <a:ext cx="3160373" cy="211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3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7A6158-5D3D-4D56-85CD-560D8F6FC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3680" y="258763"/>
            <a:ext cx="9144000" cy="1336357"/>
          </a:xfrm>
        </p:spPr>
        <p:txBody>
          <a:bodyPr/>
          <a:lstStyle/>
          <a:p>
            <a:r>
              <a:rPr lang="sv-SE" sz="4000" b="0" dirty="0">
                <a:effectLst/>
                <a:latin typeface="Avenir LT 35 Light" panose="020B0303020000020003" pitchFamily="34" charset="0"/>
              </a:rPr>
              <a:t>Funderingar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18C86E6-F59E-4D88-BBAB-4CBB0842A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65681"/>
            <a:ext cx="9072880" cy="1762442"/>
          </a:xfrm>
        </p:spPr>
        <p:txBody>
          <a:bodyPr/>
          <a:lstStyle/>
          <a:p>
            <a:endParaRPr lang="sv-SE" b="0" dirty="0">
              <a:effectLst/>
              <a:latin typeface="Avenir LT 35 Light" panose="020B030302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6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0454E0-CC2E-46BA-8D17-BA9F7BB41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8579"/>
            <a:ext cx="9022080" cy="950277"/>
          </a:xfrm>
        </p:spPr>
        <p:txBody>
          <a:bodyPr/>
          <a:lstStyle/>
          <a:p>
            <a:r>
              <a:rPr lang="sv-SE" sz="4000" dirty="0">
                <a:latin typeface="Avenir LT 35 Light" panose="020B0303020000020003" pitchFamily="34" charset="0"/>
              </a:rPr>
              <a:t>Hur funkar läsning?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917821F-3C4E-4973-A625-6ACA3895F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398" y="1693262"/>
            <a:ext cx="7873626" cy="1433953"/>
          </a:xfrm>
        </p:spPr>
        <p:txBody>
          <a:bodyPr/>
          <a:lstStyle/>
          <a:p>
            <a:r>
              <a:rPr lang="sv-SE" b="1" dirty="0">
                <a:effectLst/>
              </a:rPr>
              <a:t>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b="0" dirty="0">
                <a:effectLst/>
                <a:latin typeface="Avenir LT 35 Light" panose="020B0303020000020003" pitchFamily="34" charset="0"/>
              </a:rPr>
              <a:t>Hur vet vi vilken läsförmåga eleverna har?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b="0" dirty="0">
                <a:effectLst/>
                <a:latin typeface="Avenir LT 35 Light" panose="020B0303020000020003" pitchFamily="34" charset="0"/>
              </a:rPr>
              <a:t>Vad är läsning?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b="0" dirty="0">
                <a:effectLst/>
                <a:latin typeface="Avenir LT 35 Light" panose="020B0303020000020003" pitchFamily="34" charset="0"/>
              </a:rPr>
              <a:t>Språkliga förutsättningar?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b="0" dirty="0">
                <a:effectLst/>
                <a:latin typeface="Avenir LT 35 Light" panose="020B0303020000020003" pitchFamily="34" charset="0"/>
              </a:rPr>
              <a:t>Läroplanen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b="0" dirty="0">
                <a:effectLst/>
                <a:latin typeface="Avenir LT 35 Light" panose="020B0303020000020003" pitchFamily="34" charset="0"/>
              </a:rPr>
              <a:t>Media och språket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b="0" dirty="0">
                <a:effectLst/>
                <a:latin typeface="Avenir LT 35 Light" panose="020B0303020000020003" pitchFamily="34" charset="0"/>
              </a:rPr>
              <a:t>Ett rikt språk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b="0" dirty="0" err="1">
                <a:effectLst/>
                <a:latin typeface="Avenir LT 35 Light" panose="020B0303020000020003" pitchFamily="34" charset="0"/>
              </a:rPr>
              <a:t>Lästräna</a:t>
            </a:r>
            <a:r>
              <a:rPr lang="sv-SE" b="0" dirty="0">
                <a:effectLst/>
                <a:latin typeface="Avenir LT 35 Light" panose="020B0303020000020003" pitchFamily="34" charset="0"/>
              </a:rPr>
              <a:t> lätt och rätt </a:t>
            </a:r>
          </a:p>
        </p:txBody>
      </p:sp>
    </p:spTree>
    <p:extLst>
      <p:ext uri="{BB962C8B-B14F-4D97-AF65-F5344CB8AC3E}">
        <p14:creationId xmlns:p14="http://schemas.microsoft.com/office/powerpoint/2010/main" val="159135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0137F9-601E-4926-9D7E-6B00FD629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880" y="318135"/>
            <a:ext cx="11064240" cy="1051877"/>
          </a:xfrm>
        </p:spPr>
        <p:txBody>
          <a:bodyPr/>
          <a:lstStyle/>
          <a:p>
            <a:r>
              <a:rPr lang="sv-SE" sz="4000" b="0" u="sng" dirty="0">
                <a:effectLst/>
                <a:latin typeface="Avenir LT 35 Light" panose="020B0303020000020003" pitchFamily="34" charset="0"/>
              </a:rPr>
              <a:t>Hur har skolan koll på läsförmågan?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F758681-6189-48F2-A974-343A01DC4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720" y="1598790"/>
            <a:ext cx="9144000" cy="757535"/>
          </a:xfrm>
        </p:spPr>
        <p:txBody>
          <a:bodyPr/>
          <a:lstStyle/>
          <a:p>
            <a:endParaRPr lang="sv-SE" sz="4400" dirty="0">
              <a:solidFill>
                <a:srgbClr val="929292"/>
              </a:solidFill>
              <a:effectLst/>
              <a:latin typeface="Avenir LT 35 Light" panose="020B0303020000020003" pitchFamily="34" charset="0"/>
            </a:endParaRPr>
          </a:p>
          <a:p>
            <a:endParaRPr lang="sv-SE" sz="4400" dirty="0">
              <a:solidFill>
                <a:srgbClr val="929292"/>
              </a:solidFill>
              <a:effectLst/>
              <a:latin typeface="Avenir LT 35 Light" panose="020B0303020000020003" pitchFamily="34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E0CB934-5DD0-4BBB-B14F-17BAE72D2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83331"/>
            <a:ext cx="2651760" cy="144536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B16AF7E-EFE9-4757-A9EE-2C4F32B4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509" y="1886750"/>
            <a:ext cx="2872574" cy="144383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84ADDE04-216B-4F93-B59A-11DFC0289FE9}"/>
              </a:ext>
            </a:extLst>
          </p:cNvPr>
          <p:cNvSpPr txBox="1"/>
          <p:nvPr/>
        </p:nvSpPr>
        <p:spPr>
          <a:xfrm>
            <a:off x="1198880" y="4268934"/>
            <a:ext cx="192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Placera i rätt nivå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4A175254-62FC-41D7-8B78-9FA646596E97}"/>
              </a:ext>
            </a:extLst>
          </p:cNvPr>
          <p:cNvSpPr txBox="1"/>
          <p:nvPr/>
        </p:nvSpPr>
        <p:spPr>
          <a:xfrm>
            <a:off x="4317999" y="4264328"/>
            <a:ext cx="192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Träna på rätt nivå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5C83D50-B052-497B-9599-EF6294A9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832" y="1885224"/>
            <a:ext cx="2651760" cy="1445363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B3F175DE-573C-4124-AB8D-2ED0C9085CF5}"/>
              </a:ext>
            </a:extLst>
          </p:cNvPr>
          <p:cNvSpPr txBox="1"/>
          <p:nvPr/>
        </p:nvSpPr>
        <p:spPr>
          <a:xfrm>
            <a:off x="7345678" y="4264328"/>
            <a:ext cx="340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Har träningen haft effekt?</a:t>
            </a:r>
          </a:p>
          <a:p>
            <a:r>
              <a:rPr lang="sv-SE" dirty="0">
                <a:solidFill>
                  <a:schemeClr val="bg1"/>
                </a:solidFill>
              </a:rPr>
              <a:t>Placera i rätt nivå igen</a:t>
            </a:r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8A258D85-ED1F-4047-B39B-508D332DE6EA}"/>
              </a:ext>
            </a:extLst>
          </p:cNvPr>
          <p:cNvSpPr/>
          <p:nvPr/>
        </p:nvSpPr>
        <p:spPr>
          <a:xfrm>
            <a:off x="10260076" y="2342787"/>
            <a:ext cx="978408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23C9CDB-B448-43FA-8088-B60083A420F5}"/>
              </a:ext>
            </a:extLst>
          </p:cNvPr>
          <p:cNvSpPr/>
          <p:nvPr/>
        </p:nvSpPr>
        <p:spPr>
          <a:xfrm>
            <a:off x="4120362" y="5074544"/>
            <a:ext cx="254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929292"/>
                </a:solidFill>
                <a:latin typeface="Avenir LT 35 Light" panose="020B03030200000200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Hur fungerar Lexplore?</a:t>
            </a:r>
            <a:endParaRPr lang="sv-SE" dirty="0">
              <a:solidFill>
                <a:srgbClr val="929292"/>
              </a:solidFill>
              <a:latin typeface="Avenir LT 35 Light" panose="020B030302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34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5C5A65-97F0-4E25-92E1-5D16526A7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650" y="285622"/>
            <a:ext cx="9144000" cy="1451483"/>
          </a:xfrm>
        </p:spPr>
        <p:txBody>
          <a:bodyPr/>
          <a:lstStyle/>
          <a:p>
            <a:r>
              <a:rPr lang="sv-SE" sz="4000" dirty="0">
                <a:latin typeface="Avenir LT 35 Light" panose="020B0303020000020003" pitchFamily="34" charset="0"/>
              </a:rPr>
              <a:t>Vad är läsning?</a:t>
            </a:r>
            <a:br>
              <a:rPr lang="sv-SE" sz="3600" dirty="0">
                <a:latin typeface="Avenir LT 35 Light" panose="020B0303020000020003" pitchFamily="34" charset="0"/>
              </a:rPr>
            </a:br>
            <a:endParaRPr lang="sv-SE" sz="36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1E37716-5FDF-4544-8582-0B1BC5AF2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2" y="3549269"/>
            <a:ext cx="9144000" cy="2422244"/>
          </a:xfrm>
        </p:spPr>
        <p:txBody>
          <a:bodyPr/>
          <a:lstStyle/>
          <a:p>
            <a:endParaRPr lang="sv-SE" dirty="0">
              <a:solidFill>
                <a:schemeClr val="accent2"/>
              </a:solidFill>
              <a:effectLst/>
              <a:latin typeface="Avenir LT 35 Light" panose="020B0303020000020003" pitchFamily="34" charset="0"/>
            </a:endParaRPr>
          </a:p>
          <a:p>
            <a:endParaRPr lang="sv-SE" dirty="0">
              <a:solidFill>
                <a:schemeClr val="accent2"/>
              </a:solidFill>
              <a:effectLst/>
              <a:latin typeface="Avenir LT 35 Light" panose="020B0303020000020003" pitchFamily="34" charset="0"/>
            </a:endParaRPr>
          </a:p>
          <a:p>
            <a:endParaRPr lang="sv-SE" dirty="0">
              <a:solidFill>
                <a:schemeClr val="accent2"/>
              </a:solidFill>
              <a:effectLst/>
              <a:latin typeface="Avenir LT 35 Light" panose="020B0303020000020003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5A75720-98D3-4F23-95ED-4794E795E88C}"/>
              </a:ext>
            </a:extLst>
          </p:cNvPr>
          <p:cNvSpPr txBox="1"/>
          <p:nvPr/>
        </p:nvSpPr>
        <p:spPr>
          <a:xfrm flipH="1">
            <a:off x="1463036" y="1613998"/>
            <a:ext cx="314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  <a:latin typeface="Avenir LT 35 Light" panose="020B0303020000020003" pitchFamily="34" charset="0"/>
              </a:rPr>
              <a:t>Teknisk läsning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20CA03C-BA2B-4B10-93FA-BC22D30F50D0}"/>
              </a:ext>
            </a:extLst>
          </p:cNvPr>
          <p:cNvSpPr txBox="1"/>
          <p:nvPr/>
        </p:nvSpPr>
        <p:spPr>
          <a:xfrm flipH="1">
            <a:off x="7317743" y="1613998"/>
            <a:ext cx="360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>
                <a:solidFill>
                  <a:schemeClr val="bg1"/>
                </a:solidFill>
                <a:latin typeface="Avenir LT 35 Light" panose="020B0303020000020003" pitchFamily="34" charset="0"/>
              </a:rPr>
              <a:t>Språklig förståelse 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1C853DA-225A-4C59-94C1-C12F1CDBEC5F}"/>
              </a:ext>
            </a:extLst>
          </p:cNvPr>
          <p:cNvSpPr txBox="1"/>
          <p:nvPr/>
        </p:nvSpPr>
        <p:spPr>
          <a:xfrm flipH="1">
            <a:off x="1524002" y="2388493"/>
            <a:ext cx="3144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Bokstäver blir ljud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Ljud blir 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Ord blir meningar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F8B9C641-215C-4C7C-B1E9-3D44FB004FD5}"/>
              </a:ext>
            </a:extLst>
          </p:cNvPr>
          <p:cNvSpPr txBox="1"/>
          <p:nvPr/>
        </p:nvSpPr>
        <p:spPr>
          <a:xfrm flipH="1">
            <a:off x="1463035" y="4394360"/>
            <a:ext cx="3411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Utvecklas av att läsa högt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4732286-350F-4833-BD3D-1F843DD6C8BE}"/>
              </a:ext>
            </a:extLst>
          </p:cNvPr>
          <p:cNvSpPr txBox="1"/>
          <p:nvPr/>
        </p:nvSpPr>
        <p:spPr>
          <a:xfrm flipH="1">
            <a:off x="7317742" y="2390049"/>
            <a:ext cx="4155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Förstå vad ord betyder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Använda rätt grammatik (gick-</a:t>
            </a:r>
            <a:r>
              <a:rPr lang="sv-SE" sz="2000" i="1" dirty="0" err="1">
                <a:solidFill>
                  <a:schemeClr val="bg1"/>
                </a:solidFill>
                <a:latin typeface="Avenir LT 35 Light" panose="020B0303020000020003" pitchFamily="34" charset="0"/>
              </a:rPr>
              <a:t>gådde</a:t>
            </a: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Kunskap om ämnet underlättar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4ABC88A-1C16-4D3C-A287-21E365BD3078}"/>
              </a:ext>
            </a:extLst>
          </p:cNvPr>
          <p:cNvSpPr txBox="1"/>
          <p:nvPr/>
        </p:nvSpPr>
        <p:spPr>
          <a:xfrm flipH="1">
            <a:off x="7317743" y="4316122"/>
            <a:ext cx="41554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Utvecklas av att höra ett varierat språk genom tex. Högläsning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i="1" dirty="0">
                <a:solidFill>
                  <a:schemeClr val="bg1"/>
                </a:solidFill>
                <a:latin typeface="Avenir LT 35 Light" panose="020B0303020000020003" pitchFamily="34" charset="0"/>
              </a:rPr>
              <a:t>Utvecklas genom samtal om text</a:t>
            </a:r>
          </a:p>
          <a:p>
            <a:endParaRPr lang="sv-SE" sz="2000" dirty="0">
              <a:solidFill>
                <a:schemeClr val="bg1"/>
              </a:solidFill>
              <a:latin typeface="Avenir LT 35 Light" panose="020B0303020000020003" pitchFamily="34" charset="0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F488A38-9388-4CA9-A376-1174932CC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22" y="253304"/>
            <a:ext cx="1012115" cy="1463736"/>
          </a:xfrm>
          <a:prstGeom prst="rect">
            <a:avLst/>
          </a:prstGeom>
        </p:spPr>
      </p:pic>
      <p:pic>
        <p:nvPicPr>
          <p:cNvPr id="16" name="Bildobjekt 15" descr="En bild som visar leksak, docka&#10;&#10;Automatiskt genererad beskrivning">
            <a:extLst>
              <a:ext uri="{FF2B5EF4-FFF2-40B4-BE49-F238E27FC236}">
                <a16:creationId xmlns:a16="http://schemas.microsoft.com/office/drawing/2014/main" id="{24F73460-9895-46A5-8804-DDA7C3222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3612" y="217465"/>
            <a:ext cx="1566253" cy="143777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667B4FA-086C-44AC-BD53-561FBB098F9F}"/>
              </a:ext>
            </a:extLst>
          </p:cNvPr>
          <p:cNvSpPr txBox="1"/>
          <p:nvPr/>
        </p:nvSpPr>
        <p:spPr>
          <a:xfrm>
            <a:off x="572024" y="5876745"/>
            <a:ext cx="706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/>
                </a:solidFill>
              </a:rPr>
              <a:t>”Om du ska bli bra på att göra mål måste du träna skott på mål varje dag”</a:t>
            </a:r>
          </a:p>
        </p:txBody>
      </p:sp>
    </p:spTree>
    <p:extLst>
      <p:ext uri="{BB962C8B-B14F-4D97-AF65-F5344CB8AC3E}">
        <p14:creationId xmlns:p14="http://schemas.microsoft.com/office/powerpoint/2010/main" val="267535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954171-57EA-42EA-AC42-DC4CC6D96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570" y="-351590"/>
            <a:ext cx="10373360" cy="2387600"/>
          </a:xfrm>
        </p:spPr>
        <p:txBody>
          <a:bodyPr/>
          <a:lstStyle/>
          <a:p>
            <a:r>
              <a:rPr lang="sv-SE" sz="3600" dirty="0">
                <a:latin typeface="Avenir LT 35 Light" panose="020B0303020000020003" pitchFamily="34" charset="0"/>
              </a:rPr>
              <a:t>Vilka språkliga förmågor krävs för att lära sig läsa?</a:t>
            </a:r>
            <a:br>
              <a:rPr lang="sv-SE" sz="5400" dirty="0">
                <a:latin typeface="Avenir LT 35 Light" panose="020B0303020000020003" pitchFamily="34" charset="0"/>
              </a:rPr>
            </a:br>
            <a:endParaRPr lang="sv-SE" sz="5400" dirty="0">
              <a:latin typeface="Avenir LT 35 Light" panose="020B0303020000020003" pitchFamily="34" charset="0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49B6489-DC20-40EC-813C-F68EDC89B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0873" y="1757379"/>
            <a:ext cx="9215120" cy="3189642"/>
          </a:xfrm>
        </p:spPr>
        <p:txBody>
          <a:bodyPr/>
          <a:lstStyle/>
          <a:p>
            <a:pPr lvl="1"/>
            <a:endParaRPr lang="sv-SE" dirty="0">
              <a:effectLst/>
            </a:endParaRPr>
          </a:p>
          <a:p>
            <a:pPr lvl="1"/>
            <a:endParaRPr lang="sv-SE" dirty="0">
              <a:effectLst/>
            </a:endParaRPr>
          </a:p>
          <a:p>
            <a:r>
              <a:rPr lang="sv-SE" dirty="0">
                <a:effectLst/>
              </a:rPr>
              <a:t> </a:t>
            </a:r>
            <a:endParaRPr lang="sv-SE" dirty="0">
              <a:latin typeface="Avenir LT 35 Light" panose="020B0303020000020003" pitchFamily="34" charset="0"/>
            </a:endParaRPr>
          </a:p>
          <a:p>
            <a:endParaRPr lang="sv-SE" dirty="0">
              <a:latin typeface="Avenir LT 35 Light" panose="020B0303020000020003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C51F2A7-2603-4983-B76B-F9CE9A39045A}"/>
              </a:ext>
            </a:extLst>
          </p:cNvPr>
          <p:cNvSpPr txBox="1"/>
          <p:nvPr/>
        </p:nvSpPr>
        <p:spPr>
          <a:xfrm>
            <a:off x="429107" y="5397653"/>
            <a:ext cx="45875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900" dirty="0"/>
          </a:p>
        </p:txBody>
      </p:sp>
      <p:pic>
        <p:nvPicPr>
          <p:cNvPr id="11" name="Bildobjekt 10" descr="En bild som visar katt, tamkatt, djur, sitter&#10;&#10;Automatiskt genererad beskrivning">
            <a:extLst>
              <a:ext uri="{FF2B5EF4-FFF2-40B4-BE49-F238E27FC236}">
                <a16:creationId xmlns:a16="http://schemas.microsoft.com/office/drawing/2014/main" id="{EBAF60FE-4C4B-4C4A-B295-1C6D3CA17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8243" y="2030441"/>
            <a:ext cx="865294" cy="1297941"/>
          </a:xfrm>
          <a:prstGeom prst="rect">
            <a:avLst/>
          </a:prstGeom>
        </p:spPr>
      </p:pic>
      <p:pic>
        <p:nvPicPr>
          <p:cNvPr id="13" name="Bildobjekt 12" descr="En bild som visar hatt, huvudbonad, kläder, sitter&#10;&#10;Automatiskt genererad beskrivning">
            <a:extLst>
              <a:ext uri="{FF2B5EF4-FFF2-40B4-BE49-F238E27FC236}">
                <a16:creationId xmlns:a16="http://schemas.microsoft.com/office/drawing/2014/main" id="{9846EF9C-9197-4B90-88AA-7B6F7597E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115312" y="2060257"/>
            <a:ext cx="1925318" cy="1291943"/>
          </a:xfrm>
          <a:prstGeom prst="rect">
            <a:avLst/>
          </a:prstGeom>
        </p:spPr>
      </p:pic>
      <p:pic>
        <p:nvPicPr>
          <p:cNvPr id="15" name="Bildobjekt 14" descr="En bild som visar gräs, utomhus, häst, djur&#10;&#10;Automatiskt genererad beskrivning">
            <a:extLst>
              <a:ext uri="{FF2B5EF4-FFF2-40B4-BE49-F238E27FC236}">
                <a16:creationId xmlns:a16="http://schemas.microsoft.com/office/drawing/2014/main" id="{551482E7-4095-43F2-A3B7-1C58DE6ACF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29847" y="1956924"/>
            <a:ext cx="1127237" cy="1291364"/>
          </a:xfrm>
          <a:prstGeom prst="rect">
            <a:avLst/>
          </a:prstGeom>
        </p:spPr>
      </p:pic>
      <p:sp>
        <p:nvSpPr>
          <p:cNvPr id="24" name="Multiplikationstecken 23">
            <a:extLst>
              <a:ext uri="{FF2B5EF4-FFF2-40B4-BE49-F238E27FC236}">
                <a16:creationId xmlns:a16="http://schemas.microsoft.com/office/drawing/2014/main" id="{03FC2422-3FB6-46A2-A549-814C72FA4CC6}"/>
              </a:ext>
            </a:extLst>
          </p:cNvPr>
          <p:cNvSpPr/>
          <p:nvPr/>
        </p:nvSpPr>
        <p:spPr>
          <a:xfrm>
            <a:off x="1610873" y="1891213"/>
            <a:ext cx="1925319" cy="1955347"/>
          </a:xfrm>
          <a:prstGeom prst="mathMultiply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7774F71C-9353-4097-9A69-1B251F06E8DE}"/>
              </a:ext>
            </a:extLst>
          </p:cNvPr>
          <p:cNvSpPr txBox="1"/>
          <p:nvPr/>
        </p:nvSpPr>
        <p:spPr>
          <a:xfrm>
            <a:off x="7340773" y="2391742"/>
            <a:ext cx="3377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venir LT 35 Light" panose="020B0303020000020003" pitchFamily="34" charset="0"/>
              </a:rPr>
              <a:t>Att rimma går före kategorier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DD31A623-229D-4967-B61C-E4A8FA25C72A}"/>
              </a:ext>
            </a:extLst>
          </p:cNvPr>
          <p:cNvSpPr txBox="1"/>
          <p:nvPr/>
        </p:nvSpPr>
        <p:spPr>
          <a:xfrm>
            <a:off x="7407847" y="3811656"/>
            <a:ext cx="4044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venir LT 35 Light" panose="020B0303020000020003" pitchFamily="34" charset="0"/>
              </a:rPr>
              <a:t>Att byta ut eller lägga till ett ljud i ett ord skapar ett nytt ord 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1DAA57CD-8E27-4BCC-A4F5-D50BBD95A442}"/>
              </a:ext>
            </a:extLst>
          </p:cNvPr>
          <p:cNvSpPr txBox="1"/>
          <p:nvPr/>
        </p:nvSpPr>
        <p:spPr>
          <a:xfrm>
            <a:off x="1481310" y="3934767"/>
            <a:ext cx="456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  <a:latin typeface="Avenir LT 65 Medium" panose="020B0A03020000020003" pitchFamily="34" charset="0"/>
              </a:rPr>
              <a:t>Båt – bil   eller  katt - skatt</a:t>
            </a:r>
            <a:r>
              <a:rPr lang="sv-SE" sz="2000" dirty="0">
                <a:solidFill>
                  <a:schemeClr val="bg1"/>
                </a:solidFill>
                <a:latin typeface="Avenir LT 35 Light" panose="020B0303020000020003" pitchFamily="34" charset="0"/>
              </a:rPr>
              <a:t>  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35E027DC-3B55-4E71-81E1-7DD0554E1628}"/>
              </a:ext>
            </a:extLst>
          </p:cNvPr>
          <p:cNvSpPr txBox="1"/>
          <p:nvPr/>
        </p:nvSpPr>
        <p:spPr>
          <a:xfrm>
            <a:off x="132080" y="5158146"/>
            <a:ext cx="6819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bg1"/>
                </a:solidFill>
                <a:latin typeface="Avenir LT 65 Medium" panose="020B0A03020000020003" pitchFamily="34" charset="0"/>
              </a:rPr>
              <a:t>B heter b i alfabetet men låter ”b” i ordet bil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298F6A73-8C8B-4E5E-A88E-5DFE3A9E2CE4}"/>
              </a:ext>
            </a:extLst>
          </p:cNvPr>
          <p:cNvSpPr txBox="1"/>
          <p:nvPr/>
        </p:nvSpPr>
        <p:spPr>
          <a:xfrm>
            <a:off x="7395637" y="4807581"/>
            <a:ext cx="4044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Avenir LT 35 Light" panose="020B0303020000020003" pitchFamily="34" charset="0"/>
              </a:rPr>
              <a:t>Att kunna ljuda alfabetet visar att barnet förstår ljudens betydelse för att skapa ett ord</a:t>
            </a:r>
          </a:p>
        </p:txBody>
      </p:sp>
    </p:spTree>
    <p:extLst>
      <p:ext uri="{BB962C8B-B14F-4D97-AF65-F5344CB8AC3E}">
        <p14:creationId xmlns:p14="http://schemas.microsoft.com/office/powerpoint/2010/main" val="3873968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179297-658B-4AA8-9B52-02384E41D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" y="-264161"/>
            <a:ext cx="12202160" cy="1869441"/>
          </a:xfrm>
        </p:spPr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sz="4800" dirty="0">
                <a:effectLst/>
                <a:latin typeface="Avenir LT 35 Light" panose="020B0303020000020003" pitchFamily="34" charset="0"/>
              </a:rPr>
              <a:t>Vad säger läroplanen om läsning?</a:t>
            </a:r>
            <a:endParaRPr lang="sv-SE" sz="4800" dirty="0">
              <a:latin typeface="Avenir LT 35 Light" panose="020B0303020000020003" pitchFamily="34" charset="0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E761E7F-0749-4F32-8C5B-925E09AA5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160" y="2218544"/>
            <a:ext cx="10170160" cy="2848964"/>
          </a:xfrm>
        </p:spPr>
        <p:txBody>
          <a:bodyPr/>
          <a:lstStyle/>
          <a:p>
            <a:pPr marL="355600" lvl="1" indent="-342900" algn="l">
              <a:buFont typeface="Arial" panose="020B0604020202020204" pitchFamily="34" charset="0"/>
              <a:buChar char="•"/>
            </a:pPr>
            <a:r>
              <a:rPr lang="sv-SE" b="0" dirty="0">
                <a:effectLst/>
                <a:latin typeface="Avenir LT 35 Light" panose="020B0303020000020003" pitchFamily="34" charset="0"/>
              </a:rPr>
              <a:t>Koppla ihop bokstäver med rätt ljud.  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sv-SE" b="0" dirty="0">
              <a:effectLst/>
              <a:latin typeface="Avenir LT 35 Light" panose="020B0303020000020003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sv-SE" sz="2000" b="0" dirty="0">
                <a:effectLst/>
                <a:latin typeface="Avenir LT 35 Light" panose="020B0303020000020003" pitchFamily="34" charset="0"/>
              </a:rPr>
              <a:t>Sätta ihop bokstäver till meningar.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sv-SE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b="0" dirty="0">
                <a:effectLst/>
                <a:latin typeface="Avenir LT 35 Light" panose="020B0303020000020003" pitchFamily="34" charset="0"/>
              </a:rPr>
              <a:t>Kunna läsa enklare texter och kunna förstå innehållet genom att t e x. svara på frågor och kunna berätta fritt om innehållet</a:t>
            </a:r>
            <a:r>
              <a:rPr lang="sv-SE" sz="2000" b="0" dirty="0">
                <a:effectLst/>
              </a:rPr>
              <a:t>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b="0" dirty="0">
              <a:effectLst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b="0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C49F361B-1812-41EB-B092-017D3FDA1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960" y="2218544"/>
            <a:ext cx="2153920" cy="1615440"/>
          </a:xfrm>
          <a:prstGeom prst="rect">
            <a:avLst/>
          </a:prstGeom>
        </p:spPr>
      </p:pic>
      <p:pic>
        <p:nvPicPr>
          <p:cNvPr id="16" name="Bildobjekt 15" descr="En bild som visar text&#10;&#10;Automatiskt genererad beskrivning">
            <a:extLst>
              <a:ext uri="{FF2B5EF4-FFF2-40B4-BE49-F238E27FC236}">
                <a16:creationId xmlns:a16="http://schemas.microsoft.com/office/drawing/2014/main" id="{55C458A1-B52E-4CBF-922C-161E3A8B9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309" y="4827832"/>
            <a:ext cx="1175461" cy="1712876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D702BFF8-6129-4131-96C5-7CDCCD1CD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52" y="381245"/>
            <a:ext cx="1034096" cy="15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7E727F-9260-4DE9-8E5D-BAE06F79A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660" y="482918"/>
            <a:ext cx="12044680" cy="14176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effectLst/>
              </a:rPr>
              <a:t>?</a:t>
            </a:r>
            <a:br>
              <a:rPr lang="sv-SE" sz="2400" dirty="0">
                <a:effectLst/>
              </a:rPr>
            </a:br>
            <a:br>
              <a:rPr lang="sv-SE" sz="5400" dirty="0">
                <a:effectLst/>
              </a:rPr>
            </a:br>
            <a:r>
              <a:rPr lang="sv-SE" sz="4000" dirty="0">
                <a:effectLst/>
                <a:latin typeface="Avenir LT 35 Light" panose="020B0303020000020003" pitchFamily="34" charset="0"/>
              </a:rPr>
              <a:t>Hur ger jag mitt barn ett rikare språk?</a:t>
            </a:r>
            <a:br>
              <a:rPr lang="sv-SE" sz="4000" dirty="0">
                <a:effectLst/>
                <a:latin typeface="Avenir LT 35 Light" panose="020B0303020000020003" pitchFamily="34" charset="0"/>
              </a:rPr>
            </a:br>
            <a:endParaRPr lang="sv-SE" sz="40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7CB0AC2-2507-403E-A25C-ED1835EF1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780" y="1191736"/>
            <a:ext cx="11648440" cy="4749482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sv-SE" b="0" dirty="0">
              <a:effectLst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000" b="0" dirty="0">
                <a:effectLst/>
                <a:latin typeface="Avenir LT 35 Light" panose="020B0303020000020003" pitchFamily="34" charset="0"/>
              </a:rPr>
              <a:t>Förenkla inte språket, förklara ordens betydelse när barnet inte förstår istället.</a:t>
            </a:r>
          </a:p>
          <a:p>
            <a:pPr algn="l">
              <a:lnSpc>
                <a:spcPct val="100000"/>
              </a:lnSpc>
            </a:pPr>
            <a:endParaRPr lang="sv-SE" sz="2000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000" b="0" dirty="0">
                <a:effectLst/>
                <a:latin typeface="Avenir LT 35 Light" panose="020B0303020000020003" pitchFamily="34" charset="0"/>
              </a:rPr>
              <a:t> Lyssna på ditt barn, korrigera barnets grammatik genom att upprepa vad hen sa.</a:t>
            </a:r>
          </a:p>
          <a:p>
            <a:pPr algn="l">
              <a:lnSpc>
                <a:spcPct val="100000"/>
              </a:lnSpc>
            </a:pPr>
            <a:endParaRPr lang="sv-SE" sz="2000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000" b="0" dirty="0">
                <a:effectLst/>
                <a:latin typeface="Avenir LT 35 Light" panose="020B0303020000020003" pitchFamily="34" charset="0"/>
              </a:rPr>
              <a:t>Titta på film tillsammans med barnet, förklara händelser och hjälp barnet att förstå!</a:t>
            </a:r>
          </a:p>
          <a:p>
            <a:pPr algn="l">
              <a:lnSpc>
                <a:spcPct val="100000"/>
              </a:lnSpc>
            </a:pPr>
            <a:endParaRPr lang="sv-SE" sz="2000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000" b="0" dirty="0">
                <a:effectLst/>
                <a:latin typeface="Avenir LT 35 Light" panose="020B0303020000020003" pitchFamily="34" charset="0"/>
              </a:rPr>
              <a:t>Fortsätt att läsa högt för ditt barn trots att barnet börjat läsa själv</a:t>
            </a:r>
            <a:r>
              <a:rPr lang="sv-SE" b="0" dirty="0">
                <a:effectLst/>
                <a:latin typeface="Avenir LT 35 Light" panose="020B0303020000020003" pitchFamily="34" charset="0"/>
              </a:rPr>
              <a:t>.</a:t>
            </a:r>
          </a:p>
          <a:p>
            <a:pPr algn="l">
              <a:lnSpc>
                <a:spcPct val="100000"/>
              </a:lnSpc>
            </a:pPr>
            <a:endParaRPr lang="sv-SE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v-SE" sz="2000" b="0" i="1" dirty="0">
                <a:effectLst/>
                <a:latin typeface="Avenir LT 35 Light" panose="020B0303020000020003" pitchFamily="34" charset="0"/>
              </a:rPr>
              <a:t>Be skolan om hjälp om du själv inte kan förklara begrepp! </a:t>
            </a:r>
          </a:p>
          <a:p>
            <a:pPr algn="l">
              <a:lnSpc>
                <a:spcPct val="100000"/>
              </a:lnSpc>
            </a:pPr>
            <a:r>
              <a:rPr lang="sv-SE" sz="2000" b="0" i="1" dirty="0">
                <a:effectLst/>
                <a:latin typeface="Avenir LT 35 Light" panose="020B0303020000020003" pitchFamily="34" charset="0"/>
              </a:rPr>
              <a:t>     Vi samarbetar för ditt barns bästa!</a:t>
            </a:r>
          </a:p>
          <a:p>
            <a:pPr algn="l">
              <a:lnSpc>
                <a:spcPct val="100000"/>
              </a:lnSpc>
            </a:pPr>
            <a:endParaRPr lang="sv-SE" b="0" dirty="0">
              <a:effectLst/>
              <a:latin typeface="Avenir LT 35 Light" panose="020B0303020000020003" pitchFamily="34" charset="0"/>
            </a:endParaRPr>
          </a:p>
          <a:p>
            <a:pPr algn="l"/>
            <a:endParaRPr lang="sv-SE" b="0" dirty="0"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endParaRPr lang="sv-SE" sz="1800" b="0" dirty="0">
              <a:solidFill>
                <a:schemeClr val="accent2"/>
              </a:solidFill>
              <a:effectLst/>
              <a:latin typeface="Avenir LT 35 Light" panose="020B0303020000020003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/>
            <a:r>
              <a:rPr lang="sv-SE" sz="1800" b="0" dirty="0">
                <a:solidFill>
                  <a:schemeClr val="accent2"/>
                </a:solidFill>
                <a:effectLst/>
                <a:latin typeface="Avenir LT 35 Light" panose="020B03030200000200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 som förklarar </a:t>
            </a:r>
            <a:r>
              <a:rPr lang="sv-SE" sz="1800" b="0" i="1" dirty="0">
                <a:solidFill>
                  <a:schemeClr val="accent2"/>
                </a:solidFill>
                <a:effectLst/>
                <a:latin typeface="Avenir LT 35 Light" panose="020B03030200000200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Hur kan jag korrigera mitt barns språk?</a:t>
            </a:r>
            <a:endParaRPr lang="sv-SE" sz="1800" b="0" i="1" dirty="0">
              <a:solidFill>
                <a:schemeClr val="accent2"/>
              </a:solidFill>
              <a:effectLst/>
              <a:latin typeface="Avenir LT 35 Light" panose="020B03030200000200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5" name="Bildobjekt 4" descr="En bild som visar person, himmel, kläder, ung&#10;&#10;Automatiskt genererad beskrivning">
            <a:extLst>
              <a:ext uri="{FF2B5EF4-FFF2-40B4-BE49-F238E27FC236}">
                <a16:creationId xmlns:a16="http://schemas.microsoft.com/office/drawing/2014/main" id="{E965E906-0102-4711-A472-0BEF1A88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480" y="5065130"/>
            <a:ext cx="1803400" cy="1202267"/>
          </a:xfrm>
          <a:prstGeom prst="rect">
            <a:avLst/>
          </a:prstGeom>
        </p:spPr>
      </p:pic>
      <p:sp>
        <p:nvSpPr>
          <p:cNvPr id="6" name="Tankebubbla: moln 5">
            <a:extLst>
              <a:ext uri="{FF2B5EF4-FFF2-40B4-BE49-F238E27FC236}">
                <a16:creationId xmlns:a16="http://schemas.microsoft.com/office/drawing/2014/main" id="{6D19D8F1-E16E-4B18-B55D-DBF522661D81}"/>
              </a:ext>
            </a:extLst>
          </p:cNvPr>
          <p:cNvSpPr/>
          <p:nvPr/>
        </p:nvSpPr>
        <p:spPr>
          <a:xfrm>
            <a:off x="10043159" y="3176508"/>
            <a:ext cx="1831340" cy="1417637"/>
          </a:xfrm>
          <a:prstGeom prst="cloudCallout">
            <a:avLst>
              <a:gd name="adj1" fmla="val -46389"/>
              <a:gd name="adj2" fmla="val 8903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000" dirty="0">
              <a:solidFill>
                <a:schemeClr val="tx1"/>
              </a:solidFill>
              <a:latin typeface="Avenir Light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7A5EBA7-9881-424D-9F40-F2D579961185}"/>
              </a:ext>
            </a:extLst>
          </p:cNvPr>
          <p:cNvSpPr txBox="1"/>
          <p:nvPr/>
        </p:nvSpPr>
        <p:spPr>
          <a:xfrm>
            <a:off x="10610016" y="3933037"/>
            <a:ext cx="697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Avenir Light"/>
              </a:rPr>
              <a:t>Cirkel</a:t>
            </a:r>
          </a:p>
          <a:p>
            <a:r>
              <a:rPr lang="sv-SE" sz="1000" dirty="0">
                <a:latin typeface="Avenir Light"/>
              </a:rPr>
              <a:t>slutändan</a:t>
            </a:r>
          </a:p>
          <a:p>
            <a:endParaRPr lang="sv-SE" sz="1000" dirty="0">
              <a:latin typeface="Avenir Light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F97B7B5F-4C21-4711-BF3B-689CA1EC3583}"/>
              </a:ext>
            </a:extLst>
          </p:cNvPr>
          <p:cNvSpPr txBox="1"/>
          <p:nvPr/>
        </p:nvSpPr>
        <p:spPr>
          <a:xfrm>
            <a:off x="10958829" y="3366888"/>
            <a:ext cx="612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Avenir LT 35 Light" panose="020B0303020000020003" pitchFamily="34" charset="0"/>
              </a:rPr>
              <a:t>viking</a:t>
            </a:r>
          </a:p>
          <a:p>
            <a:r>
              <a:rPr lang="sv-SE" sz="1000" dirty="0">
                <a:latin typeface="Avenir LT 35 Light" panose="020B0303020000020003" pitchFamily="34" charset="0"/>
              </a:rPr>
              <a:t>bortom</a:t>
            </a:r>
          </a:p>
          <a:p>
            <a:r>
              <a:rPr lang="sv-SE" sz="1000" dirty="0">
                <a:latin typeface="Avenir LT 35 Light" panose="020B0303020000020003" pitchFamily="34" charset="0"/>
              </a:rPr>
              <a:t>forntid</a:t>
            </a:r>
          </a:p>
        </p:txBody>
      </p:sp>
    </p:spTree>
    <p:extLst>
      <p:ext uri="{BB962C8B-B14F-4D97-AF65-F5344CB8AC3E}">
        <p14:creationId xmlns:p14="http://schemas.microsoft.com/office/powerpoint/2010/main" val="4149783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B7973C-6D61-4AF8-917C-966CCDA0C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000" y="0"/>
            <a:ext cx="11551920" cy="1139153"/>
          </a:xfrm>
        </p:spPr>
        <p:txBody>
          <a:bodyPr/>
          <a:lstStyle/>
          <a:p>
            <a:r>
              <a:rPr lang="sv-SE" sz="4000" dirty="0">
                <a:latin typeface="Avenir LT 35 Light" panose="020B0303020000020003" pitchFamily="34" charset="0"/>
              </a:rPr>
              <a:t>Hur kan media stärka språket?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B1C7542-CE5E-496C-9A3B-090FFF945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0960" y="1438556"/>
            <a:ext cx="9144000" cy="5175603"/>
          </a:xfrm>
        </p:spPr>
        <p:txBody>
          <a:bodyPr/>
          <a:lstStyle/>
          <a:p>
            <a:r>
              <a:rPr lang="sv-SE" b="0" dirty="0">
                <a:effectLst/>
              </a:rPr>
              <a:t>Länkar till den första läsinlärningen.</a:t>
            </a:r>
          </a:p>
          <a:p>
            <a:pPr lvl="0"/>
            <a:r>
              <a:rPr lang="sv-SE" sz="2000" b="0" i="1" dirty="0">
                <a:solidFill>
                  <a:schemeClr val="accent2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Barnradio</a:t>
            </a:r>
            <a:endParaRPr lang="sv-SE" sz="2000" b="0" i="1" dirty="0">
              <a:solidFill>
                <a:schemeClr val="accent2"/>
              </a:solidFill>
              <a:effectLst/>
            </a:endParaRPr>
          </a:p>
          <a:p>
            <a:pPr lvl="0"/>
            <a:r>
              <a:rPr lang="sv-SE" sz="2000" b="0" i="1" dirty="0">
                <a:solidFill>
                  <a:schemeClr val="accent2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 bra serie när barnet läs sig bokstäver.</a:t>
            </a:r>
            <a:endParaRPr lang="sv-SE" sz="2000" b="0" i="1" dirty="0">
              <a:solidFill>
                <a:schemeClr val="accent2"/>
              </a:solidFill>
              <a:effectLst/>
            </a:endParaRPr>
          </a:p>
          <a:p>
            <a:pPr lvl="0"/>
            <a:r>
              <a:rPr lang="sv-SE" sz="2000" b="0" i="1" dirty="0">
                <a:solidFill>
                  <a:schemeClr val="accent2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 bra serie när barnet ska läsa sig bokstavsnamnen och bokstavsljuden.</a:t>
            </a:r>
            <a:endParaRPr lang="sv-SE" sz="2000" b="0" i="1" dirty="0">
              <a:solidFill>
                <a:schemeClr val="accent2"/>
              </a:solidFill>
              <a:effectLst/>
            </a:endParaRPr>
          </a:p>
          <a:p>
            <a:pPr lvl="0"/>
            <a:r>
              <a:rPr lang="sv-SE" sz="2000" b="0" i="1" dirty="0">
                <a:solidFill>
                  <a:schemeClr val="accent2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Högläsning av spännande böcker.</a:t>
            </a:r>
            <a:endParaRPr lang="sv-SE" sz="2000" b="0" i="1" dirty="0">
              <a:solidFill>
                <a:schemeClr val="accent2"/>
              </a:solidFill>
              <a:effectLst/>
            </a:endParaRPr>
          </a:p>
          <a:p>
            <a:pPr lvl="0"/>
            <a:r>
              <a:rPr lang="sv-SE" sz="2000" b="0" i="1" dirty="0">
                <a:solidFill>
                  <a:schemeClr val="accent2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Novellklubben 9-12 år</a:t>
            </a:r>
            <a:endParaRPr lang="sv-SE" sz="2000" b="0" i="1" dirty="0">
              <a:solidFill>
                <a:schemeClr val="accent2"/>
              </a:solidFill>
              <a:effectLst/>
            </a:endParaRPr>
          </a:p>
          <a:p>
            <a:r>
              <a:rPr lang="sv-SE" b="0" dirty="0">
                <a:effectLst/>
              </a:rPr>
              <a:t> </a:t>
            </a:r>
          </a:p>
          <a:p>
            <a:r>
              <a:rPr lang="sv-SE" b="0" dirty="0">
                <a:effectLst/>
              </a:rPr>
              <a:t>Länkar till lästräning när hen kommit igång.</a:t>
            </a:r>
          </a:p>
          <a:p>
            <a:r>
              <a:rPr lang="sv-SE" sz="2000" b="0" dirty="0">
                <a:solidFill>
                  <a:schemeClr val="accent2"/>
                </a:solidFill>
                <a:effectLst/>
              </a:rPr>
              <a:t> </a:t>
            </a:r>
            <a:r>
              <a:rPr lang="sv-SE" sz="2000" b="0" i="1" u="sng" dirty="0">
                <a:solidFill>
                  <a:schemeClr val="accent2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Titta, lyssna och läs med i texten.</a:t>
            </a:r>
            <a:r>
              <a:rPr lang="sv-SE" sz="2000" b="0" dirty="0">
                <a:solidFill>
                  <a:schemeClr val="accent2"/>
                </a:solidFill>
                <a:effectLst/>
              </a:rPr>
              <a:t> </a:t>
            </a:r>
          </a:p>
          <a:p>
            <a:r>
              <a:rPr lang="sv-SE" sz="2000" b="0" i="1" dirty="0">
                <a:effectLst/>
              </a:rPr>
              <a:t>När hen har tittat på ett program och följt med i texten kan hen prova att titta på en karaoke-variation av programmet och läsa textraden själv. </a:t>
            </a:r>
          </a:p>
          <a:p>
            <a:r>
              <a:rPr lang="sv-SE" sz="2000" b="0" i="1" u="sng" dirty="0">
                <a:solidFill>
                  <a:schemeClr val="accent2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Länken till karaoke-variationen.</a:t>
            </a:r>
            <a:endParaRPr lang="sv-SE" sz="20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7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12C6A4-B5F2-4A70-B23D-6EFB23F07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3040" y="-106997"/>
            <a:ext cx="12192000" cy="1326197"/>
          </a:xfrm>
        </p:spPr>
        <p:txBody>
          <a:bodyPr/>
          <a:lstStyle/>
          <a:p>
            <a:r>
              <a:rPr lang="sv-SE" sz="4000" dirty="0">
                <a:effectLst/>
                <a:latin typeface="Avenir LT 35 Light" panose="020B0303020000020003" pitchFamily="34" charset="0"/>
              </a:rPr>
              <a:t>Hur kan vi enkelt läsa och ge stöd?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A998EB4-5E8D-46DA-8021-3E2B8C1FD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1547317"/>
            <a:ext cx="9144000" cy="41781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b="0" dirty="0">
                <a:effectLst/>
                <a:latin typeface="Avenir LT 35 Light" panose="020B0303020000020003" pitchFamily="34" charset="0"/>
              </a:rPr>
              <a:t>Ljuda svåra ord tillsammans med barnet.</a:t>
            </a:r>
          </a:p>
          <a:p>
            <a:pPr algn="l"/>
            <a:endParaRPr lang="sv-SE" sz="1800" b="0" dirty="0">
              <a:effectLst/>
              <a:latin typeface="Avenir LT 35 Light" panose="020B0303020000020003" pitchFamily="34" charset="0"/>
            </a:endParaRPr>
          </a:p>
          <a:p>
            <a:pPr algn="l"/>
            <a:endParaRPr lang="sv-SE" sz="1800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b="0" dirty="0">
                <a:effectLst/>
                <a:latin typeface="Avenir LT 35 Light" panose="020B0303020000020003" pitchFamily="34" charset="0"/>
              </a:rPr>
              <a:t>Läs gärna varannan rad eller sida ur en bok, det underlättar förståelsen av texten.</a:t>
            </a:r>
          </a:p>
          <a:p>
            <a:pPr algn="l"/>
            <a:endParaRPr lang="sv-SE" sz="1800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b="0" dirty="0">
                <a:effectLst/>
                <a:latin typeface="Avenir LT 35 Light" panose="020B0303020000020003" pitchFamily="34" charset="0"/>
              </a:rPr>
              <a:t>Om hen läser ”fel”, läs om ordet korrekt utan att påpeka att det var fel.</a:t>
            </a:r>
          </a:p>
          <a:p>
            <a:pPr algn="l"/>
            <a:endParaRPr lang="sv-SE" sz="1800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b="0" dirty="0">
                <a:effectLst/>
                <a:latin typeface="Avenir LT 35 Light" panose="020B0303020000020003" pitchFamily="34" charset="0"/>
              </a:rPr>
              <a:t>Följ med fingret i texten när barnet läser. Stanna om hen läser ”fel”. Barnet brukar förstå signalen att  hen läst fel utan att du behöver påpeka det.</a:t>
            </a:r>
          </a:p>
          <a:p>
            <a:pPr algn="l"/>
            <a:endParaRPr lang="sv-SE" sz="1800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b="0" dirty="0">
                <a:effectLst/>
                <a:latin typeface="Avenir LT 35 Light" panose="020B0303020000020003" pitchFamily="34" charset="0"/>
              </a:rPr>
              <a:t>Stanna ibland och ställ någon fråga om det hen just läst.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1800" b="0" dirty="0">
              <a:effectLst/>
              <a:latin typeface="Avenir LT 35 Light" panose="020B03030200000200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800" b="0" i="1" dirty="0">
                <a:effectLst/>
                <a:latin typeface="Avenir LT 35 Light" panose="020B0303020000020003" pitchFamily="34" charset="0"/>
              </a:rPr>
              <a:t>Ha inte dåligt samvete för det du inte gör, var nöjd med det du gör!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b="0" dirty="0">
              <a:effectLst/>
              <a:latin typeface="Avenir LT 35 Light" panose="020B0303020000020003" pitchFamily="34" charset="0"/>
            </a:endParaRPr>
          </a:p>
        </p:txBody>
      </p:sp>
      <p:pic>
        <p:nvPicPr>
          <p:cNvPr id="5" name="Bildobjekt 4" descr="En bild som visar person, pojke, barn, bord&#10;&#10;Automatiskt genererad beskrivning">
            <a:extLst>
              <a:ext uri="{FF2B5EF4-FFF2-40B4-BE49-F238E27FC236}">
                <a16:creationId xmlns:a16="http://schemas.microsoft.com/office/drawing/2014/main" id="{873685AC-3ED4-41A3-9F60-2E6D434A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233" y="1354277"/>
            <a:ext cx="2043567" cy="1113057"/>
          </a:xfrm>
          <a:prstGeom prst="rect">
            <a:avLst/>
          </a:prstGeom>
        </p:spPr>
      </p:pic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5C6BFF67-FF6B-41F6-84C6-E240D910A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800" y="4666031"/>
            <a:ext cx="1493520" cy="14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604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ptolexia">
      <a:dk1>
        <a:srgbClr val="000000"/>
      </a:dk1>
      <a:lt1>
        <a:srgbClr val="FFFFFF"/>
      </a:lt1>
      <a:dk2>
        <a:srgbClr val="00576E"/>
      </a:dk2>
      <a:lt2>
        <a:srgbClr val="E6283C"/>
      </a:lt2>
      <a:accent1>
        <a:srgbClr val="4C6473"/>
      </a:accent1>
      <a:accent2>
        <a:srgbClr val="93B6BB"/>
      </a:accent2>
      <a:accent3>
        <a:srgbClr val="FBB900"/>
      </a:accent3>
      <a:accent4>
        <a:srgbClr val="00AFA9"/>
      </a:accent4>
      <a:accent5>
        <a:srgbClr val="EAEAEA"/>
      </a:accent5>
      <a:accent6>
        <a:srgbClr val="E6283C"/>
      </a:accent6>
      <a:hlink>
        <a:srgbClr val="0432FF"/>
      </a:hlink>
      <a:folHlink>
        <a:srgbClr val="0432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xplore template" id="{EA9CFDC8-EEA5-9447-8268-28425E983632}" vid="{EB715AAD-BF39-4244-81BC-1ABC9135B39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4947ed-f2ea-4ec7-988e-eaaac65184b0">
      <UserInfo>
        <DisplayName>Karin Gifvas</DisplayName>
        <AccountId>65</AccountId>
        <AccountType/>
      </UserInfo>
      <UserInfo>
        <DisplayName>Malin Sandquist</DisplayName>
        <AccountId>14</AccountId>
        <AccountType/>
      </UserInfo>
      <UserInfo>
        <DisplayName>Kalle Edenvik</DisplayName>
        <AccountId>60</AccountId>
        <AccountType/>
      </UserInfo>
      <UserInfo>
        <DisplayName>Fredrik Sandberg</DisplayName>
        <AccountId>10</AccountId>
        <AccountType/>
      </UserInfo>
      <UserInfo>
        <DisplayName>Bo Kristoffersson</DisplayName>
        <AccountId>16</AccountId>
        <AccountType/>
      </UserInfo>
      <UserInfo>
        <DisplayName>Lars Lengquist</DisplayName>
        <AccountId>24</AccountId>
        <AccountType/>
      </UserInfo>
      <UserInfo>
        <DisplayName>Mattias Nilsson Benfatto</DisplayName>
        <AccountId>20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75D2F30E107D40AF43AF15869ACC98" ma:contentTypeVersion="12" ma:contentTypeDescription="Create a new document." ma:contentTypeScope="" ma:versionID="497205ea5da2d7a0b698f3a2d2128ddd">
  <xsd:schema xmlns:xsd="http://www.w3.org/2001/XMLSchema" xmlns:xs="http://www.w3.org/2001/XMLSchema" xmlns:p="http://schemas.microsoft.com/office/2006/metadata/properties" xmlns:ns2="644947ed-f2ea-4ec7-988e-eaaac65184b0" xmlns:ns3="429f8a03-6cd8-41dd-943d-0a1ab760aed8" targetNamespace="http://schemas.microsoft.com/office/2006/metadata/properties" ma:root="true" ma:fieldsID="cef1a9ecd093ba2d6872e0412e6095be" ns2:_="" ns3:_="">
    <xsd:import namespace="644947ed-f2ea-4ec7-988e-eaaac65184b0"/>
    <xsd:import namespace="429f8a03-6cd8-41dd-943d-0a1ab760aed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4947ed-f2ea-4ec7-988e-eaaac65184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f8a03-6cd8-41dd-943d-0a1ab760ae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DD53AE-87E3-4BAD-B259-4A5BBF74C8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1FFCEC-7FBE-4C29-BC2C-8078C1F86148}">
  <ds:schemaRefs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429f8a03-6cd8-41dd-943d-0a1ab760aed8"/>
    <ds:schemaRef ds:uri="http://schemas.microsoft.com/office/2006/documentManagement/types"/>
    <ds:schemaRef ds:uri="http://schemas.openxmlformats.org/package/2006/metadata/core-properties"/>
    <ds:schemaRef ds:uri="644947ed-f2ea-4ec7-988e-eaaac65184b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AD2BA5-54FA-4330-A10A-5C4630BB27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4947ed-f2ea-4ec7-988e-eaaac65184b0"/>
    <ds:schemaRef ds:uri="429f8a03-6cd8-41dd-943d-0a1ab760ae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561</Words>
  <Application>Microsoft Office PowerPoint</Application>
  <PresentationFormat>Bredbild</PresentationFormat>
  <Paragraphs>92</Paragraphs>
  <Slides>10</Slides>
  <Notes>0</Notes>
  <HiddenSlides>0</HiddenSlides>
  <MMClips>0</MMClips>
  <ScaleCrop>false</ScaleCrop>
  <HeadingPairs>
    <vt:vector size="8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  <vt:variant>
        <vt:lpstr>Anpassade bildspel</vt:lpstr>
      </vt:variant>
      <vt:variant>
        <vt:i4>1</vt:i4>
      </vt:variant>
    </vt:vector>
  </HeadingPairs>
  <TitlesOfParts>
    <vt:vector size="18" baseType="lpstr">
      <vt:lpstr>Arial</vt:lpstr>
      <vt:lpstr>Avenir Black</vt:lpstr>
      <vt:lpstr>Avenir Light</vt:lpstr>
      <vt:lpstr>Avenir LT 35 Light</vt:lpstr>
      <vt:lpstr>Avenir LT 65 Medium</vt:lpstr>
      <vt:lpstr>Calibri</vt:lpstr>
      <vt:lpstr>1_Office-tema</vt:lpstr>
      <vt:lpstr>Välkommen  - nyckel till kunskap  </vt:lpstr>
      <vt:lpstr>Hur funkar läsning?</vt:lpstr>
      <vt:lpstr>Hur har skolan koll på läsförmågan?</vt:lpstr>
      <vt:lpstr>Vad är läsning? </vt:lpstr>
      <vt:lpstr>Vilka språkliga förmågor krävs för att lära sig läsa? </vt:lpstr>
      <vt:lpstr>Vad säger läroplanen om läsning?</vt:lpstr>
      <vt:lpstr>?  Hur ger jag mitt barn ett rikare språk? </vt:lpstr>
      <vt:lpstr>Hur kan media stärka språket?</vt:lpstr>
      <vt:lpstr>Hur kan vi enkelt läsa och ge stöd?</vt:lpstr>
      <vt:lpstr>Funderingar</vt:lpstr>
      <vt:lpstr>Frukostseminarie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 till ett semiarium fyllt av inspiration</dc:title>
  <dc:creator>Malin</dc:creator>
  <cp:lastModifiedBy>Karin </cp:lastModifiedBy>
  <cp:revision>79</cp:revision>
  <dcterms:modified xsi:type="dcterms:W3CDTF">2020-03-24T11:46:09Z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0x0101001075D2F30E107D40AF43AF15869ACC98</vt:lpwstr>
  </property>
</Properties>
</file>